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8" r:id="rId6"/>
    <p:sldId id="270" r:id="rId7"/>
    <p:sldId id="269" r:id="rId8"/>
    <p:sldId id="271" r:id="rId9"/>
    <p:sldId id="272" r:id="rId10"/>
    <p:sldId id="274" r:id="rId11"/>
    <p:sldId id="273" r:id="rId12"/>
    <p:sldId id="275" r:id="rId13"/>
    <p:sldId id="266" r:id="rId14"/>
    <p:sldId id="267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2%20cuatrimestre\ENCUESTAS%20DE%20SATISFACCION%20II%20CUATRIMEST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2%20cuatrimestre\ENCUESTAS%20DE%20SATISFACCION%20II%20CUATRIMEST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1%20cuatrimestre\ENCUESTAS%20DE%20SATISFACCION%201%20cuatrimestre%20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2%20cuatrimestre\ENCUESTAS%20DE%20SATISFACCION%20II%20CUATRIMESTR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2%20cuatrimestre\ENCUESTAS%20DE%20SATISFACCION%20II%20CUATRIMESTR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2%20cuatrimestre\ENCUESTAS%20DE%20SATISFACCION%20II%20CUATRIMESTR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2%20cuatrimestre\ENCUESTAS%20DE%20SATISFACCION%20II%20CUATRIMESTR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 CUATRIMESTRE.xlsx]Hoja2!TablaDinámica1</c:name>
    <c:fmtId val="3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Hoja2!$B$3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70D-4FAD-BF7B-162B8A58D5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70D-4FAD-BF7B-162B8A58D5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70D-4FAD-BF7B-162B8A58D5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70D-4FAD-BF7B-162B8A58D5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70D-4FAD-BF7B-162B8A58D596}"/>
              </c:ext>
            </c:extLst>
          </c:dPt>
          <c:cat>
            <c:strRef>
              <c:f>Hoja2!$A$4:$A$9</c:f>
              <c:strCache>
                <c:ptCount val="5"/>
                <c:pt idx="0">
                  <c:v>Entidad Bomberil</c:v>
                </c:pt>
                <c:pt idx="1">
                  <c:v>Entidad Pública</c:v>
                </c:pt>
                <c:pt idx="2">
                  <c:v>Entidad Territorial</c:v>
                </c:pt>
                <c:pt idx="3">
                  <c:v>Persona Jurídica</c:v>
                </c:pt>
                <c:pt idx="4">
                  <c:v>Persona Natural</c:v>
                </c:pt>
              </c:strCache>
            </c:strRef>
          </c:cat>
          <c:val>
            <c:numRef>
              <c:f>Hoja2!$B$4:$B$9</c:f>
              <c:numCache>
                <c:formatCode>General</c:formatCode>
                <c:ptCount val="5"/>
                <c:pt idx="0">
                  <c:v>121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0D-4FAD-BF7B-162B8A58D5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 CUATRIMESTRE.xlsx]Hoja2!TablaDinámica3</c:name>
    <c:fmtId val="12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Hoja2!$B$52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2B-4013-9DA9-153BF039BD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2B-4013-9DA9-153BF039BD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2B-4013-9DA9-153BF039BD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2B-4013-9DA9-153BF039BD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B2B-4013-9DA9-153BF039BD3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B2B-4013-9DA9-153BF039BD34}"/>
              </c:ext>
            </c:extLst>
          </c:dPt>
          <c:cat>
            <c:strRef>
              <c:f>Hoja2!$A$53:$A$59</c:f>
              <c:strCache>
                <c:ptCount val="6"/>
                <c:pt idx="0">
                  <c:v>Atención Personalizada</c:v>
                </c:pt>
                <c:pt idx="1">
                  <c:v>Chat institucional</c:v>
                </c:pt>
                <c:pt idx="2">
                  <c:v>Correo electrónico</c:v>
                </c:pt>
                <c:pt idx="3">
                  <c:v>Correspondencia Certificada</c:v>
                </c:pt>
                <c:pt idx="4">
                  <c:v>Radicación Personal</c:v>
                </c:pt>
                <c:pt idx="5">
                  <c:v>Teléfono o celular</c:v>
                </c:pt>
              </c:strCache>
            </c:strRef>
          </c:cat>
          <c:val>
            <c:numRef>
              <c:f>Hoja2!$B$53:$B$59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99</c:v>
                </c:pt>
                <c:pt idx="3">
                  <c:v>1</c:v>
                </c:pt>
                <c:pt idx="4">
                  <c:v>1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B2B-4013-9DA9-153BF039B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1 cuatrimestre 2022.xlsx]Dinámica!TablaDinámica17</c:name>
    <c:fmtId val="9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Dinámica!$B$20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Dinámica!$A$21:$A$46</c:f>
              <c:strCache>
                <c:ptCount val="25"/>
                <c:pt idx="0">
                  <c:v>Antioquia</c:v>
                </c:pt>
                <c:pt idx="1">
                  <c:v>Arauca</c:v>
                </c:pt>
                <c:pt idx="2">
                  <c:v>Atlántico</c:v>
                </c:pt>
                <c:pt idx="3">
                  <c:v>Bogotá D.C.</c:v>
                </c:pt>
                <c:pt idx="4">
                  <c:v>Bolivar</c:v>
                </c:pt>
                <c:pt idx="5">
                  <c:v>Boyacá</c:v>
                </c:pt>
                <c:pt idx="6">
                  <c:v>Caldas</c:v>
                </c:pt>
                <c:pt idx="7">
                  <c:v>Caquetá</c:v>
                </c:pt>
                <c:pt idx="8">
                  <c:v>Casanare</c:v>
                </c:pt>
                <c:pt idx="9">
                  <c:v>Cauca</c:v>
                </c:pt>
                <c:pt idx="10">
                  <c:v>Chocó </c:v>
                </c:pt>
                <c:pt idx="11">
                  <c:v>Córdoba </c:v>
                </c:pt>
                <c:pt idx="12">
                  <c:v>Cundinamarca </c:v>
                </c:pt>
                <c:pt idx="13">
                  <c:v>Huila</c:v>
                </c:pt>
                <c:pt idx="14">
                  <c:v>La Guajira</c:v>
                </c:pt>
                <c:pt idx="15">
                  <c:v>Magdalena</c:v>
                </c:pt>
                <c:pt idx="16">
                  <c:v>Meta</c:v>
                </c:pt>
                <c:pt idx="17">
                  <c:v>Nariño</c:v>
                </c:pt>
                <c:pt idx="18">
                  <c:v>Norte de Santander</c:v>
                </c:pt>
                <c:pt idx="19">
                  <c:v>Putumayo</c:v>
                </c:pt>
                <c:pt idx="20">
                  <c:v>Risaralda </c:v>
                </c:pt>
                <c:pt idx="21">
                  <c:v>Santander </c:v>
                </c:pt>
                <c:pt idx="22">
                  <c:v>Sucre </c:v>
                </c:pt>
                <c:pt idx="23">
                  <c:v>Tolima</c:v>
                </c:pt>
                <c:pt idx="24">
                  <c:v>Valle del Cauca</c:v>
                </c:pt>
              </c:strCache>
            </c:strRef>
          </c:cat>
          <c:val>
            <c:numRef>
              <c:f>Dinámica!$B$21:$B$46</c:f>
              <c:numCache>
                <c:formatCode>General</c:formatCode>
                <c:ptCount val="25"/>
                <c:pt idx="0">
                  <c:v>9</c:v>
                </c:pt>
                <c:pt idx="1">
                  <c:v>1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2</c:v>
                </c:pt>
                <c:pt idx="11">
                  <c:v>2</c:v>
                </c:pt>
                <c:pt idx="12">
                  <c:v>7</c:v>
                </c:pt>
                <c:pt idx="13">
                  <c:v>2</c:v>
                </c:pt>
                <c:pt idx="14">
                  <c:v>4</c:v>
                </c:pt>
                <c:pt idx="15">
                  <c:v>1</c:v>
                </c:pt>
                <c:pt idx="16">
                  <c:v>4</c:v>
                </c:pt>
                <c:pt idx="17">
                  <c:v>5</c:v>
                </c:pt>
                <c:pt idx="18">
                  <c:v>3</c:v>
                </c:pt>
                <c:pt idx="19">
                  <c:v>2</c:v>
                </c:pt>
                <c:pt idx="20">
                  <c:v>1</c:v>
                </c:pt>
                <c:pt idx="21">
                  <c:v>3</c:v>
                </c:pt>
                <c:pt idx="22">
                  <c:v>1</c:v>
                </c:pt>
                <c:pt idx="23">
                  <c:v>6</c:v>
                </c:pt>
                <c:pt idx="2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F-485E-8291-D00E1486B3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76617568"/>
        <c:axId val="676607168"/>
        <c:axId val="0"/>
      </c:bar3DChart>
      <c:catAx>
        <c:axId val="67661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07168"/>
        <c:crosses val="autoZero"/>
        <c:auto val="1"/>
        <c:lblAlgn val="ctr"/>
        <c:lblOffset val="100"/>
        <c:noMultiLvlLbl val="0"/>
      </c:catAx>
      <c:valAx>
        <c:axId val="67660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61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 CUATRIMESTRE.xlsx]Hoja2!TablaDinámica4</c:name>
    <c:fmtId val="12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cked"/>
        <c:varyColors val="0"/>
        <c:ser>
          <c:idx val="0"/>
          <c:order val="0"/>
          <c:tx>
            <c:strRef>
              <c:f>Hoja2!$B$64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Hoja2!$A$65:$A$70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Hoja2!$B$65:$B$70</c:f>
              <c:numCache>
                <c:formatCode>General</c:formatCode>
                <c:ptCount val="5"/>
                <c:pt idx="0">
                  <c:v>10</c:v>
                </c:pt>
                <c:pt idx="1">
                  <c:v>27</c:v>
                </c:pt>
                <c:pt idx="2">
                  <c:v>3</c:v>
                </c:pt>
                <c:pt idx="3">
                  <c:v>87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58-4FBD-899E-6DDA29BCA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5934960"/>
        <c:axId val="445935792"/>
      </c:lineChart>
      <c:catAx>
        <c:axId val="44593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935792"/>
        <c:crosses val="autoZero"/>
        <c:auto val="1"/>
        <c:lblAlgn val="ctr"/>
        <c:lblOffset val="100"/>
        <c:noMultiLvlLbl val="0"/>
      </c:catAx>
      <c:valAx>
        <c:axId val="445935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934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 CUATRIMESTRE.xlsx]Hoja2!TablaDinámica5</c:name>
    <c:fmtId val="4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Hoja2!$B$77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Hoja2!$A$78:$A$83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Hoja2!$B$78:$B$83</c:f>
              <c:numCache>
                <c:formatCode>General</c:formatCode>
                <c:ptCount val="5"/>
                <c:pt idx="0">
                  <c:v>12</c:v>
                </c:pt>
                <c:pt idx="1">
                  <c:v>30</c:v>
                </c:pt>
                <c:pt idx="2">
                  <c:v>3</c:v>
                </c:pt>
                <c:pt idx="3">
                  <c:v>81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FA-40C4-904F-D6541A4033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5943696"/>
        <c:axId val="445934544"/>
      </c:lineChart>
      <c:catAx>
        <c:axId val="445943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934544"/>
        <c:crosses val="autoZero"/>
        <c:auto val="1"/>
        <c:lblAlgn val="ctr"/>
        <c:lblOffset val="100"/>
        <c:noMultiLvlLbl val="0"/>
      </c:catAx>
      <c:valAx>
        <c:axId val="44593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94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 CUATRIMESTRE.xlsx]Hoja2!TablaDinámica6</c:name>
    <c:fmtId val="9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6580927384076991E-2"/>
          <c:y val="0.1902314814814815"/>
          <c:w val="0.7514186351706037"/>
          <c:h val="0.72088764946048411"/>
        </c:manualLayout>
      </c:layout>
      <c:lineChart>
        <c:grouping val="standard"/>
        <c:varyColors val="0"/>
        <c:ser>
          <c:idx val="0"/>
          <c:order val="0"/>
          <c:tx>
            <c:strRef>
              <c:f>Hoja2!$B$91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Hoja2!$A$92:$A$97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Hoja2!$B$92:$B$97</c:f>
              <c:numCache>
                <c:formatCode>General</c:formatCode>
                <c:ptCount val="5"/>
                <c:pt idx="0">
                  <c:v>14</c:v>
                </c:pt>
                <c:pt idx="1">
                  <c:v>30</c:v>
                </c:pt>
                <c:pt idx="2">
                  <c:v>1</c:v>
                </c:pt>
                <c:pt idx="3">
                  <c:v>81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31-40E5-8363-5602ED3F3E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769840"/>
        <c:axId val="264771920"/>
      </c:lineChart>
      <c:catAx>
        <c:axId val="26476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771920"/>
        <c:crosses val="autoZero"/>
        <c:auto val="1"/>
        <c:lblAlgn val="ctr"/>
        <c:lblOffset val="100"/>
        <c:noMultiLvlLbl val="0"/>
      </c:catAx>
      <c:valAx>
        <c:axId val="26477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76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 CUATRIMESTRE.xlsx]Hoja2!TablaDinámica7</c:name>
    <c:fmtId val="5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Hoja2!$B$105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Hoja2!$A$106:$A$111</c:f>
              <c:strCache>
                <c:ptCount val="5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  <c:pt idx="4">
                  <c:v>Insuficiente</c:v>
                </c:pt>
              </c:strCache>
            </c:strRef>
          </c:cat>
          <c:val>
            <c:numRef>
              <c:f>Hoja2!$B$106:$B$111</c:f>
              <c:numCache>
                <c:formatCode>General</c:formatCode>
                <c:ptCount val="5"/>
                <c:pt idx="0">
                  <c:v>18</c:v>
                </c:pt>
                <c:pt idx="1">
                  <c:v>33</c:v>
                </c:pt>
                <c:pt idx="2">
                  <c:v>4</c:v>
                </c:pt>
                <c:pt idx="3">
                  <c:v>70</c:v>
                </c:pt>
                <c:pt idx="4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FE-4AE4-82F3-B1BFA7437D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960480"/>
        <c:axId val="408962560"/>
      </c:lineChart>
      <c:catAx>
        <c:axId val="40896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962560"/>
        <c:crosses val="autoZero"/>
        <c:auto val="1"/>
        <c:lblAlgn val="ctr"/>
        <c:lblOffset val="100"/>
        <c:noMultiLvlLbl val="0"/>
      </c:catAx>
      <c:valAx>
        <c:axId val="40896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96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93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43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306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19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9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507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77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06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9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72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2F4B-5742-45CB-BDCA-484F69801ADB}" type="datetimeFigureOut">
              <a:rPr lang="es-CO" smtClean="0"/>
              <a:t>22/08/2022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562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16441" y="1967489"/>
            <a:ext cx="756213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INFORME </a:t>
            </a:r>
            <a:r>
              <a:rPr lang="es-MX" sz="2800" b="1" dirty="0">
                <a:solidFill>
                  <a:srgbClr val="002060"/>
                </a:solidFill>
                <a:latin typeface="Helvetica LT Std" panose="020B0704020202030204" pitchFamily="34" charset="0"/>
              </a:rPr>
              <a:t>ENCUESTAS DE SATISFACCIÓN DE USUARIOS</a:t>
            </a:r>
          </a:p>
          <a:p>
            <a:pPr algn="ctr"/>
            <a:r>
              <a:rPr lang="es-MX" sz="2800" b="1" dirty="0">
                <a:solidFill>
                  <a:srgbClr val="002060"/>
                </a:solidFill>
                <a:latin typeface="Helvetica LT Std" panose="020B0704020202030204" pitchFamily="34" charset="0"/>
              </a:rPr>
              <a:t> </a:t>
            </a:r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SEGUNDO </a:t>
            </a:r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CUATRIMESTRE</a:t>
            </a:r>
          </a:p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2022</a:t>
            </a:r>
            <a:endParaRPr lang="es-MX" sz="2800" b="1" dirty="0">
              <a:solidFill>
                <a:srgbClr val="002060"/>
              </a:solidFill>
              <a:latin typeface="Helvetica LT Std" panose="020B0704020202030204" pitchFamily="34" charset="0"/>
            </a:endParaRPr>
          </a:p>
          <a:p>
            <a:endParaRPr lang="es-CO" sz="7200" b="1" dirty="0">
              <a:solidFill>
                <a:srgbClr val="002060"/>
              </a:solidFill>
              <a:latin typeface="Helvetica LT Std" panose="020B0704020202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105862" y="4062939"/>
            <a:ext cx="75621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latin typeface="Helvetica LT Std Light" panose="020B0403020202020204" pitchFamily="34" charset="0"/>
              </a:rPr>
              <a:t>GESTIÓN ATENCIÓN </a:t>
            </a:r>
            <a:r>
              <a:rPr lang="es-ES" sz="3200" b="1" dirty="0">
                <a:solidFill>
                  <a:srgbClr val="002060"/>
                </a:solidFill>
                <a:latin typeface="Helvetica LT Std Light" panose="020B0403020202020204" pitchFamily="34" charset="0"/>
              </a:rPr>
              <a:t>AL USUARIO</a:t>
            </a:r>
          </a:p>
          <a:p>
            <a:endParaRPr lang="es-CO" sz="3600" b="1" dirty="0">
              <a:solidFill>
                <a:srgbClr val="002060"/>
              </a:solidFill>
              <a:latin typeface="Helvetica LT Std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125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3" name="Rectángulo 2"/>
          <p:cNvSpPr/>
          <p:nvPr/>
        </p:nvSpPr>
        <p:spPr>
          <a:xfrm>
            <a:off x="2179782" y="916816"/>
            <a:ext cx="6650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TIEMPO DE ESPERA PARA ATENCION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O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RESPUESTA 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47375"/>
              </p:ext>
            </p:extLst>
          </p:nvPr>
        </p:nvGraphicFramePr>
        <p:xfrm>
          <a:off x="794332" y="1989868"/>
          <a:ext cx="4445000" cy="1524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227134674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405905967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87494284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Tiempo de espera para atención o respuesta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3621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13,64%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48287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25,00%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97299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3,03%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6522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53,03%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15832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5,30%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697498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0116748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321678"/>
              </p:ext>
            </p:extLst>
          </p:nvPr>
        </p:nvGraphicFramePr>
        <p:xfrm>
          <a:off x="6005947" y="239477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45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2554941" y="522011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227761" y="1413353"/>
            <a:ext cx="10326930" cy="4129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algn="just">
              <a:lnSpc>
                <a:spcPct val="100000"/>
              </a:lnSpc>
              <a:tabLst>
                <a:tab pos="299085" algn="l"/>
              </a:tabLst>
            </a:pPr>
            <a:r>
              <a:rPr lang="es-CO" sz="1600" dirty="0" smtClean="0">
                <a:latin typeface="Arial "/>
                <a:cs typeface="Calibri"/>
              </a:rPr>
              <a:t>Teniendo en cuenta las preguntas de satisfacción de servicio podemos concluir que:</a:t>
            </a: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lang="es-CO" sz="1600" dirty="0" smtClean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 err="1" smtClean="0">
                <a:latin typeface="Arial "/>
                <a:cs typeface="Calibri"/>
              </a:rPr>
              <a:t>So</a:t>
            </a:r>
            <a:r>
              <a:rPr sz="1600" spc="-10" dirty="0" err="1" smtClean="0">
                <a:latin typeface="Arial "/>
                <a:cs typeface="Calibri"/>
              </a:rPr>
              <a:t>b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20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alidad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es</a:t>
            </a:r>
            <a:r>
              <a:rPr sz="1600" spc="-10" dirty="0">
                <a:latin typeface="Arial "/>
                <a:cs typeface="Calibri"/>
              </a:rPr>
              <a:t>pu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st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5" dirty="0" smtClean="0">
                <a:latin typeface="Arial "/>
                <a:cs typeface="Calibri"/>
              </a:rPr>
              <a:t>o</a:t>
            </a:r>
            <a:r>
              <a:rPr sz="1600" dirty="0" smtClean="0">
                <a:latin typeface="Arial "/>
                <a:cs typeface="Calibri"/>
              </a:rPr>
              <a:t>lici</a:t>
            </a:r>
            <a:r>
              <a:rPr sz="1600" spc="-5" dirty="0" smtClean="0">
                <a:latin typeface="Arial "/>
                <a:cs typeface="Calibri"/>
              </a:rPr>
              <a:t>t</a:t>
            </a:r>
            <a:r>
              <a:rPr sz="1600" spc="-10" dirty="0" smtClean="0">
                <a:latin typeface="Arial "/>
                <a:cs typeface="Calibri"/>
              </a:rPr>
              <a:t>ud</a:t>
            </a:r>
            <a:r>
              <a:rPr sz="1600" dirty="0" smtClean="0">
                <a:latin typeface="Arial "/>
                <a:cs typeface="Calibri"/>
              </a:rPr>
              <a:t>es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e</a:t>
            </a:r>
            <a:r>
              <a:rPr sz="1600" dirty="0" smtClean="0">
                <a:latin typeface="Arial "/>
                <a:cs typeface="Calibri"/>
              </a:rPr>
              <a:t>l</a:t>
            </a:r>
            <a:r>
              <a:rPr lang="es-CO" sz="1600" spc="-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61,36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(</a:t>
            </a:r>
            <a:r>
              <a:rPr lang="es-CO" sz="1600" spc="-5" dirty="0" smtClean="0">
                <a:latin typeface="Arial "/>
                <a:cs typeface="Calibri"/>
              </a:rPr>
              <a:t>81</a:t>
            </a:r>
            <a:r>
              <a:rPr sz="1600" dirty="0" smtClean="0">
                <a:latin typeface="Arial "/>
                <a:cs typeface="Calibri"/>
              </a:rPr>
              <a:t>)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in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ó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0" dirty="0" err="1">
                <a:latin typeface="Arial "/>
                <a:cs typeface="Calibri"/>
              </a:rPr>
              <a:t>c</a:t>
            </a:r>
            <a:r>
              <a:rPr sz="1600" dirty="0" err="1">
                <a:latin typeface="Arial "/>
                <a:cs typeface="Calibri"/>
              </a:rPr>
              <a:t>omo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30" dirty="0" err="1" smtClean="0">
                <a:latin typeface="Arial "/>
                <a:cs typeface="Calibri"/>
              </a:rPr>
              <a:t>e</a:t>
            </a:r>
            <a:r>
              <a:rPr sz="1600" spc="-35" dirty="0" err="1" smtClean="0">
                <a:latin typeface="Arial "/>
                <a:cs typeface="Calibri"/>
              </a:rPr>
              <a:t>x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el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lang="es-CO" sz="160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22,</a:t>
            </a:r>
            <a:r>
              <a:rPr lang="es-CO" sz="1600" spc="25" dirty="0" smtClean="0">
                <a:latin typeface="Arial "/>
                <a:cs typeface="Calibri"/>
              </a:rPr>
              <a:t>73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30</a:t>
            </a:r>
            <a:r>
              <a:rPr sz="1600" dirty="0" smtClean="0">
                <a:latin typeface="Arial "/>
                <a:cs typeface="Calibri"/>
              </a:rPr>
              <a:t>) </a:t>
            </a:r>
            <a:r>
              <a:rPr sz="1600" spc="-10" dirty="0" err="1" smtClean="0">
                <a:latin typeface="Arial "/>
                <a:cs typeface="Calibri"/>
              </a:rPr>
              <a:t>bu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lang="es-CO" sz="1600" dirty="0" smtClean="0">
                <a:latin typeface="Arial "/>
                <a:cs typeface="Calibri"/>
              </a:rPr>
              <a:t>.</a:t>
            </a: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sz="16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CO" sz="1600" spc="5" dirty="0" smtClean="0">
                <a:latin typeface="Arial "/>
                <a:cs typeface="Calibri"/>
              </a:rPr>
              <a:t>S</a:t>
            </a:r>
            <a:r>
              <a:rPr sz="1600" spc="5" dirty="0" err="1" smtClean="0">
                <a:latin typeface="Arial "/>
                <a:cs typeface="Calibri"/>
              </a:rPr>
              <a:t>o</a:t>
            </a:r>
            <a:r>
              <a:rPr sz="1600" spc="-10" dirty="0" err="1" smtClean="0">
                <a:latin typeface="Arial "/>
                <a:cs typeface="Calibri"/>
              </a:rPr>
              <a:t>b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5" dirty="0" smtClean="0">
                <a:latin typeface="Arial "/>
                <a:cs typeface="Calibri"/>
              </a:rPr>
              <a:t> e</a:t>
            </a:r>
            <a:r>
              <a:rPr sz="1600" dirty="0" smtClean="0">
                <a:latin typeface="Arial "/>
                <a:cs typeface="Calibri"/>
              </a:rPr>
              <a:t>l </a:t>
            </a:r>
            <a:r>
              <a:rPr sz="1600" dirty="0" err="1" smtClean="0">
                <a:latin typeface="Arial "/>
                <a:cs typeface="Calibri"/>
              </a:rPr>
              <a:t>ti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mp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d</a:t>
            </a:r>
            <a:r>
              <a:rPr sz="1600" dirty="0" smtClean="0">
                <a:latin typeface="Arial "/>
                <a:cs typeface="Calibri"/>
              </a:rPr>
              <a:t>e </a:t>
            </a:r>
            <a:r>
              <a:rPr sz="1600" dirty="0" err="1" smtClean="0">
                <a:latin typeface="Arial "/>
                <a:cs typeface="Calibri"/>
              </a:rPr>
              <a:t>es</a:t>
            </a:r>
            <a:r>
              <a:rPr sz="1600" spc="-10" dirty="0" err="1" smtClean="0">
                <a:latin typeface="Arial "/>
                <a:cs typeface="Calibri"/>
              </a:rPr>
              <a:t>p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p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-25" dirty="0" smtClean="0">
                <a:latin typeface="Arial "/>
                <a:cs typeface="Calibri"/>
              </a:rPr>
              <a:t>r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la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15" dirty="0" err="1" smtClean="0">
                <a:latin typeface="Arial "/>
                <a:cs typeface="Calibri"/>
              </a:rPr>
              <a:t>at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ión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53,03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70</a:t>
            </a:r>
            <a:r>
              <a:rPr sz="1600" dirty="0" smtClean="0">
                <a:latin typeface="Arial "/>
                <a:cs typeface="Calibri"/>
              </a:rPr>
              <a:t>)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ali</a:t>
            </a:r>
            <a:r>
              <a:rPr sz="1600" spc="5" dirty="0" err="1" smtClean="0">
                <a:latin typeface="Arial "/>
                <a:cs typeface="Calibri"/>
              </a:rPr>
              <a:t>f</a:t>
            </a:r>
            <a:r>
              <a:rPr sz="1600" dirty="0" err="1" smtClean="0">
                <a:latin typeface="Arial "/>
                <a:cs typeface="Calibri"/>
              </a:rPr>
              <a:t>i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on</a:t>
            </a:r>
            <a:r>
              <a:rPr sz="1600" spc="-2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omo</a:t>
            </a:r>
            <a:r>
              <a:rPr sz="1600" spc="-15" dirty="0" smtClean="0">
                <a:latin typeface="Arial "/>
                <a:cs typeface="Calibri"/>
              </a:rPr>
              <a:t> </a:t>
            </a:r>
            <a:r>
              <a:rPr sz="1600" spc="-30" dirty="0" err="1" smtClean="0">
                <a:latin typeface="Arial "/>
                <a:cs typeface="Calibri"/>
              </a:rPr>
              <a:t>e</a:t>
            </a:r>
            <a:r>
              <a:rPr sz="1600" spc="-35" dirty="0" err="1" smtClean="0">
                <a:latin typeface="Arial "/>
                <a:cs typeface="Calibri"/>
              </a:rPr>
              <a:t>x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el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lang="es-CO" sz="1600" dirty="0" smtClean="0">
                <a:latin typeface="Arial "/>
                <a:cs typeface="Calibri"/>
              </a:rPr>
              <a:t>, 25</a:t>
            </a:r>
            <a:r>
              <a:rPr lang="es-CO" sz="1600" spc="25" dirty="0" smtClean="0">
                <a:latin typeface="Arial "/>
                <a:cs typeface="Calibri"/>
              </a:rPr>
              <a:t>,00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33</a:t>
            </a:r>
            <a:r>
              <a:rPr sz="1600" dirty="0" smtClean="0">
                <a:latin typeface="Arial "/>
                <a:cs typeface="Calibri"/>
              </a:rPr>
              <a:t>) </a:t>
            </a:r>
            <a:r>
              <a:rPr sz="1600" spc="-10" dirty="0" err="1" smtClean="0">
                <a:latin typeface="Arial "/>
                <a:cs typeface="Calibri"/>
              </a:rPr>
              <a:t>bu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dirty="0" smtClean="0">
                <a:latin typeface="Arial "/>
                <a:cs typeface="Calibri"/>
              </a:rPr>
              <a:t>.</a:t>
            </a:r>
          </a:p>
          <a:p>
            <a:pPr algn="just">
              <a:lnSpc>
                <a:spcPts val="650"/>
              </a:lnSpc>
              <a:spcBef>
                <a:spcPts val="30"/>
              </a:spcBef>
              <a:buFont typeface="Arial"/>
              <a:buChar char="•"/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erio</a:t>
            </a:r>
            <a:r>
              <a:rPr sz="1600" spc="-114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,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su</a:t>
            </a:r>
            <a:r>
              <a:rPr sz="1600" dirty="0">
                <a:latin typeface="Arial "/>
                <a:cs typeface="Calibri"/>
              </a:rPr>
              <a:t>gie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ar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fu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ari</a:t>
            </a:r>
            <a:r>
              <a:rPr sz="1600" spc="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3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5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as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rm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 </a:t>
            </a:r>
            <a:r>
              <a:rPr sz="1600" spc="-12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5" dirty="0">
                <a:latin typeface="Arial "/>
                <a:cs typeface="Calibri"/>
              </a:rPr>
              <a:t> </a:t>
            </a:r>
            <a:r>
              <a:rPr sz="1600" spc="5" dirty="0" err="1">
                <a:latin typeface="Arial "/>
                <a:cs typeface="Calibri"/>
              </a:rPr>
              <a:t>d</a:t>
            </a:r>
            <a:r>
              <a:rPr sz="1600" dirty="0" err="1">
                <a:latin typeface="Arial "/>
                <a:cs typeface="Calibri"/>
              </a:rPr>
              <a:t>eben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diligenciar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114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suarios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ali</a:t>
            </a:r>
            <a:r>
              <a:rPr sz="1600" spc="5" dirty="0">
                <a:latin typeface="Arial "/>
                <a:cs typeface="Calibri"/>
              </a:rPr>
              <a:t>f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</a:t>
            </a:r>
            <a:r>
              <a:rPr sz="1600" spc="-15" dirty="0" err="1" smtClean="0">
                <a:latin typeface="Arial "/>
                <a:cs typeface="Calibri"/>
              </a:rPr>
              <a:t>at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ión</a:t>
            </a:r>
            <a:r>
              <a:rPr lang="es-CO" sz="1600" dirty="0" smtClean="0">
                <a:latin typeface="Arial "/>
                <a:cs typeface="Calibri"/>
              </a:rPr>
              <a:t> para tener una amplia información sobre la calidad de los servicios 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650"/>
              </a:lnSpc>
              <a:spcBef>
                <a:spcPts val="31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Arial "/>
                <a:cs typeface="Calibri"/>
              </a:rPr>
              <a:t>Se</a:t>
            </a:r>
            <a:r>
              <a:rPr sz="1600" spc="-20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 err="1">
                <a:latin typeface="Arial "/>
                <a:cs typeface="Calibri"/>
              </a:rPr>
              <a:t>i</a:t>
            </a:r>
            <a:r>
              <a:rPr sz="1600" spc="-20" dirty="0" err="1">
                <a:latin typeface="Arial "/>
                <a:cs typeface="Calibri"/>
              </a:rPr>
              <a:t>nf</a:t>
            </a:r>
            <a:r>
              <a:rPr sz="1600" dirty="0" err="1">
                <a:latin typeface="Arial "/>
                <a:cs typeface="Calibri"/>
              </a:rPr>
              <a:t>or</a:t>
            </a:r>
            <a:r>
              <a:rPr sz="1600" spc="-10" dirty="0" err="1">
                <a:latin typeface="Arial "/>
                <a:cs typeface="Calibri"/>
              </a:rPr>
              <a:t>m</a:t>
            </a:r>
            <a:r>
              <a:rPr sz="1600" dirty="0" err="1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cuatrimestral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y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e,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ñ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 d</a:t>
            </a:r>
            <a:r>
              <a:rPr sz="1600" dirty="0">
                <a:latin typeface="Arial "/>
                <a:cs typeface="Calibri"/>
              </a:rPr>
              <a:t>e la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sual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 e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signifi</a:t>
            </a:r>
            <a:r>
              <a:rPr sz="1600" spc="-15" dirty="0">
                <a:latin typeface="Arial "/>
                <a:cs typeface="Calibri"/>
              </a:rPr>
              <a:t>ca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oder</a:t>
            </a:r>
            <a:r>
              <a:rPr sz="1600" spc="-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 i</a:t>
            </a:r>
            <a:r>
              <a:rPr sz="1600" spc="-20" dirty="0">
                <a:latin typeface="Arial "/>
                <a:cs typeface="Calibri"/>
              </a:rPr>
              <a:t>nf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.</a:t>
            </a: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iso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m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le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erior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tida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5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is</a:t>
            </a:r>
            <a:r>
              <a:rPr sz="1600" spc="5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nd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ob</a:t>
            </a:r>
            <a:r>
              <a:rPr sz="1600" spc="-20" dirty="0">
                <a:latin typeface="Arial "/>
                <a:cs typeface="Calibri"/>
              </a:rPr>
              <a:t>t</a:t>
            </a:r>
            <a:r>
              <a:rPr sz="1600" spc="5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gr</a:t>
            </a:r>
            <a:r>
              <a:rPr sz="1600" spc="-5" dirty="0">
                <a:latin typeface="Arial "/>
                <a:cs typeface="Calibri"/>
              </a:rPr>
              <a:t>u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os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alor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ev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-5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 t</a:t>
            </a:r>
            <a:r>
              <a:rPr sz="1600" spc="-25" dirty="0">
                <a:latin typeface="Arial "/>
                <a:cs typeface="Calibri"/>
              </a:rPr>
              <a:t>ra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és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es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ri</a:t>
            </a:r>
            <a:r>
              <a:rPr sz="1600" spc="-10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 y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virt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al.</a:t>
            </a:r>
          </a:p>
          <a:p>
            <a:pPr marL="299085" marR="825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 ot</a:t>
            </a:r>
            <a:r>
              <a:rPr sz="1600" spc="-2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e, se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equie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1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suarios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ifiq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en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vicio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ra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és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 la</a:t>
            </a:r>
            <a:r>
              <a:rPr sz="1600" spc="5" dirty="0">
                <a:latin typeface="Arial "/>
                <a:cs typeface="Calibri"/>
              </a:rPr>
              <a:t> h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ie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ispon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spc="10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 </a:t>
            </a:r>
            <a:r>
              <a:rPr sz="1600" spc="-15" dirty="0">
                <a:latin typeface="Arial "/>
                <a:cs typeface="Calibri"/>
              </a:rPr>
              <a:t>e</a:t>
            </a:r>
            <a:r>
              <a:rPr sz="1600" spc="-35" dirty="0">
                <a:latin typeface="Arial "/>
                <a:cs typeface="Calibri"/>
              </a:rPr>
              <a:t>f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-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virt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ese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ia</a:t>
            </a:r>
            <a:r>
              <a:rPr sz="1600" spc="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.</a:t>
            </a: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lti</a:t>
            </a:r>
            <a:r>
              <a:rPr sz="1600" spc="-5" dirty="0">
                <a:latin typeface="Arial "/>
                <a:cs typeface="Calibri"/>
              </a:rPr>
              <a:t>m</a:t>
            </a:r>
            <a:r>
              <a:rPr sz="1600" spc="-2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á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ociali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h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ie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spc="5" dirty="0">
                <a:latin typeface="Arial "/>
                <a:cs typeface="Calibri"/>
              </a:rPr>
              <a:t>en</a:t>
            </a:r>
            <a:r>
              <a:rPr sz="1600" spc="-25" dirty="0">
                <a:latin typeface="Arial "/>
                <a:cs typeface="Calibri"/>
              </a:rPr>
              <a:t>g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cu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sigui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de </a:t>
            </a:r>
            <a:r>
              <a:rPr sz="1600" spc="-5" dirty="0" smtClean="0">
                <a:latin typeface="Arial "/>
                <a:cs typeface="Calibri"/>
              </a:rPr>
              <a:t>202</a:t>
            </a:r>
            <a:r>
              <a:rPr lang="es-CO" sz="1600" spc="-5" dirty="0" smtClean="0">
                <a:latin typeface="Arial "/>
                <a:cs typeface="Calibri"/>
              </a:rPr>
              <a:t>2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723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2955636" y="843240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444635" y="2168803"/>
            <a:ext cx="10104120" cy="2952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acu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elacionados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a,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puedo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gún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odo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uación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e: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900"/>
              </a:lnSpc>
              <a:spcBef>
                <a:spcPts val="22"/>
              </a:spcBef>
            </a:pP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ón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61,36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22,73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Bu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tión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ención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dad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sz="16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vic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ha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cump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sz="1600" spc="1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1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idos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sario</a:t>
            </a:r>
            <a:r>
              <a:rPr sz="1600" spc="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ciu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adano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lenar</a:t>
            </a:r>
            <a:r>
              <a:rPr sz="1600" spc="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encue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  <a:r>
              <a:rPr lang="es-CO"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065" marR="6350" algn="just">
              <a:lnSpc>
                <a:spcPct val="100000"/>
              </a:lnSpc>
              <a:tabLst>
                <a:tab pos="299085" algn="l"/>
              </a:tabLst>
            </a:pPr>
            <a:endParaRPr lang="es-CO" sz="1600" spc="114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1600" spc="-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ión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sz="16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spc="-10" dirty="0">
                <a:latin typeface="Arial" panose="020B0604020202020204" pitchFamily="34" charset="0"/>
                <a:cs typeface="Arial" panose="020B0604020202020204" pitchFamily="34" charset="0"/>
              </a:rPr>
              <a:t>satisfacción de Atención al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Usuario, un 65,91 (87) calificaron como excelente, un 20,45 (27), como bueno, esta calificación es fundamental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implementar acciones de mejora en la prestación de los servicios ofrecidos por la Entidad y promover la modernización de la misma.</a:t>
            </a:r>
            <a:endParaRPr lang="es-CO" sz="16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6350" algn="just">
              <a:lnSpc>
                <a:spcPct val="100000"/>
              </a:lnSpc>
              <a:tabLst>
                <a:tab pos="299085" algn="l"/>
              </a:tabLst>
            </a:pPr>
            <a:endParaRPr lang="es-CO" sz="1600" spc="-15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8246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</p:spTree>
    <p:extLst>
      <p:ext uri="{BB962C8B-B14F-4D97-AF65-F5344CB8AC3E}">
        <p14:creationId xmlns:p14="http://schemas.microsoft.com/office/powerpoint/2010/main" val="395768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583" cy="6858000"/>
          </a:xfrm>
        </p:spPr>
      </p:pic>
    </p:spTree>
    <p:extLst>
      <p:ext uri="{BB962C8B-B14F-4D97-AF65-F5344CB8AC3E}">
        <p14:creationId xmlns:p14="http://schemas.microsoft.com/office/powerpoint/2010/main" val="398721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CuadroTexto 4"/>
          <p:cNvSpPr txBox="1"/>
          <p:nvPr/>
        </p:nvSpPr>
        <p:spPr>
          <a:xfrm>
            <a:off x="555566" y="673963"/>
            <a:ext cx="9868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MX" sz="2000" b="1" spc="-10" dirty="0">
                <a:latin typeface="Arial Black" panose="020B0A04020102020204" pitchFamily="34" charset="0"/>
                <a:cs typeface="Calibri"/>
              </a:rPr>
              <a:t>INFORME ENCUESTA DE SATISFACCIÓN AL USUARIO </a:t>
            </a:r>
            <a:r>
              <a:rPr lang="es-MX" sz="2000" b="1" spc="-10" dirty="0" smtClean="0">
                <a:latin typeface="Arial Black" panose="020B0A04020102020204" pitchFamily="34" charset="0"/>
                <a:cs typeface="Calibri"/>
              </a:rPr>
              <a:t>SEGUNDO </a:t>
            </a:r>
            <a:r>
              <a:rPr lang="es-MX" sz="2000" b="1" spc="-10" dirty="0">
                <a:latin typeface="Arial Black" panose="020B0A04020102020204" pitchFamily="34" charset="0"/>
                <a:cs typeface="Calibri"/>
              </a:rPr>
              <a:t>CUATRIMESTRE AÑO 2022</a:t>
            </a:r>
          </a:p>
        </p:txBody>
      </p:sp>
      <p:sp>
        <p:nvSpPr>
          <p:cNvPr id="7" name="object 5"/>
          <p:cNvSpPr txBox="1"/>
          <p:nvPr/>
        </p:nvSpPr>
        <p:spPr>
          <a:xfrm>
            <a:off x="382385" y="1807065"/>
            <a:ext cx="10653169" cy="37984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Di</a:t>
            </a:r>
            <a:r>
              <a:rPr sz="1300" b="1" spc="-25" dirty="0">
                <a:latin typeface="Arial "/>
                <a:cs typeface="Calibri"/>
              </a:rPr>
              <a:t>r</a:t>
            </a:r>
            <a:r>
              <a:rPr sz="1300" b="1" spc="-5" dirty="0">
                <a:latin typeface="Arial "/>
                <a:cs typeface="Calibri"/>
              </a:rPr>
              <a:t>ecci</a:t>
            </a:r>
            <a:r>
              <a:rPr sz="1300" b="1" dirty="0">
                <a:latin typeface="Arial "/>
                <a:cs typeface="Calibri"/>
              </a:rPr>
              <a:t>ó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-20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c</a:t>
            </a:r>
            <a:r>
              <a:rPr sz="1300" b="1" spc="-10" dirty="0">
                <a:latin typeface="Arial "/>
                <a:cs typeface="Calibri"/>
              </a:rPr>
              <a:t>ion</a:t>
            </a:r>
            <a:r>
              <a:rPr sz="1300" b="1" spc="-15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l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6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B</a:t>
            </a:r>
            <a:r>
              <a:rPr sz="1300" b="1" spc="-5" dirty="0">
                <a:latin typeface="Arial "/>
                <a:cs typeface="Calibri"/>
              </a:rPr>
              <a:t>o</a:t>
            </a:r>
            <a:r>
              <a:rPr sz="1300" b="1" spc="-10" dirty="0">
                <a:latin typeface="Arial "/>
                <a:cs typeface="Calibri"/>
              </a:rPr>
              <a:t>mbe</a:t>
            </a:r>
            <a:r>
              <a:rPr sz="1300" b="1" spc="-15" dirty="0">
                <a:latin typeface="Arial "/>
                <a:cs typeface="Calibri"/>
              </a:rPr>
              <a:t>r</a:t>
            </a:r>
            <a:r>
              <a:rPr sz="1300" b="1" spc="-10" dirty="0">
                <a:latin typeface="Arial "/>
                <a:cs typeface="Calibri"/>
              </a:rPr>
              <a:t>os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70" dirty="0">
                <a:latin typeface="Arial "/>
                <a:cs typeface="Calibri"/>
              </a:rPr>
              <a:t> </a:t>
            </a:r>
            <a:r>
              <a:rPr sz="1300" b="1" spc="-5" dirty="0">
                <a:latin typeface="Arial "/>
                <a:cs typeface="Calibri"/>
              </a:rPr>
              <a:t>Colo</a:t>
            </a:r>
            <a:r>
              <a:rPr sz="1300" b="1" spc="-10" dirty="0">
                <a:latin typeface="Arial "/>
                <a:cs typeface="Calibri"/>
              </a:rPr>
              <a:t>mb</a:t>
            </a:r>
            <a:r>
              <a:rPr sz="1300" b="1" dirty="0">
                <a:latin typeface="Arial "/>
                <a:cs typeface="Calibri"/>
              </a:rPr>
              <a:t>i</a:t>
            </a:r>
            <a:r>
              <a:rPr sz="1300" b="1" spc="-10" dirty="0">
                <a:latin typeface="Arial "/>
                <a:cs typeface="Calibri"/>
              </a:rPr>
              <a:t>a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ns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mo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eje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mpor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esa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ollo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nci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es,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indar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 err="1">
                <a:latin typeface="Arial "/>
                <a:cs typeface="Calibri"/>
              </a:rPr>
              <a:t>c</a:t>
            </a:r>
            <a:r>
              <a:rPr sz="1300" spc="-10" dirty="0" err="1">
                <a:latin typeface="Arial "/>
                <a:cs typeface="Calibri"/>
              </a:rPr>
              <a:t>alidad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 smtClean="0">
                <a:latin typeface="Arial "/>
                <a:cs typeface="Calibri"/>
              </a:rPr>
              <a:t>a</a:t>
            </a:r>
            <a:r>
              <a:rPr lang="es-CO" sz="1300" spc="-10" dirty="0" smtClean="0">
                <a:latin typeface="Arial "/>
                <a:cs typeface="Calibri"/>
              </a:rPr>
              <a:t> </a:t>
            </a:r>
            <a:r>
              <a:rPr sz="1300" spc="-10" dirty="0" err="1" smtClean="0">
                <a:latin typeface="Arial "/>
                <a:cs typeface="Calibri"/>
              </a:rPr>
              <a:t>nue</a:t>
            </a:r>
            <a:r>
              <a:rPr sz="1300" spc="-20" dirty="0" err="1" smtClean="0">
                <a:latin typeface="Arial "/>
                <a:cs typeface="Calibri"/>
              </a:rPr>
              <a:t>s</a:t>
            </a:r>
            <a:r>
              <a:rPr sz="1300" spc="-5" dirty="0" err="1" smtClean="0">
                <a:latin typeface="Arial "/>
                <a:cs typeface="Calibri"/>
              </a:rPr>
              <a:t>t</a:t>
            </a:r>
            <a:r>
              <a:rPr sz="1300" spc="-30" dirty="0" err="1" smtClean="0">
                <a:latin typeface="Arial "/>
                <a:cs typeface="Calibri"/>
              </a:rPr>
              <a:t>r</a:t>
            </a:r>
            <a:r>
              <a:rPr sz="1300" spc="-10" dirty="0" err="1" smtClean="0">
                <a:latin typeface="Arial "/>
                <a:cs typeface="Calibri"/>
              </a:rPr>
              <a:t>os</a:t>
            </a:r>
            <a:r>
              <a:rPr sz="1300" spc="2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usuarios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que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sea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apaz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esponder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esidades,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3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xpec</a:t>
            </a:r>
            <a:r>
              <a:rPr sz="1300" spc="-25" dirty="0">
                <a:latin typeface="Arial "/>
                <a:cs typeface="Calibri"/>
              </a:rPr>
              <a:t>ta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eses</a:t>
            </a:r>
            <a:r>
              <a:rPr sz="1300" dirty="0">
                <a:latin typeface="Arial "/>
                <a:cs typeface="Calibri"/>
              </a:rPr>
              <a:t>.</a:t>
            </a:r>
          </a:p>
          <a:p>
            <a:pPr marL="12700" marR="6350" algn="just">
              <a:lnSpc>
                <a:spcPct val="100000"/>
              </a:lnSpc>
            </a:pP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senti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ale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dirty="0" err="1">
                <a:latin typeface="Arial "/>
                <a:cs typeface="Calibri"/>
              </a:rPr>
              <a:t>n</a:t>
            </a:r>
            <a:r>
              <a:rPr sz="1300" spc="-10" dirty="0" err="1">
                <a:latin typeface="Arial "/>
                <a:cs typeface="Calibri"/>
              </a:rPr>
              <a:t>u</a:t>
            </a:r>
            <a:r>
              <a:rPr sz="1300" spc="-5" dirty="0" err="1">
                <a:latin typeface="Arial "/>
                <a:cs typeface="Calibri"/>
              </a:rPr>
              <a:t>es</a:t>
            </a:r>
            <a:r>
              <a:rPr sz="1300" dirty="0" err="1">
                <a:latin typeface="Arial "/>
                <a:cs typeface="Calibri"/>
              </a:rPr>
              <a:t>t</a:t>
            </a:r>
            <a:r>
              <a:rPr sz="1300" spc="-30" dirty="0" err="1">
                <a:latin typeface="Arial "/>
                <a:cs typeface="Calibri"/>
              </a:rPr>
              <a:t>r</a:t>
            </a:r>
            <a:r>
              <a:rPr sz="1300" spc="-10" dirty="0" err="1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lang="es-CO" sz="1300" spc="-10" dirty="0">
                <a:latin typeface="Arial "/>
                <a:cs typeface="Calibri"/>
              </a:rPr>
              <a:t>E</a:t>
            </a:r>
            <a:r>
              <a:rPr sz="1300" spc="-5" dirty="0" err="1" smtClean="0">
                <a:latin typeface="Arial "/>
                <a:cs typeface="Calibri"/>
              </a:rPr>
              <a:t>ntida</a:t>
            </a:r>
            <a:r>
              <a:rPr sz="1300" spc="-10" dirty="0" err="1" smtClean="0">
                <a:latin typeface="Arial "/>
                <a:cs typeface="Calibri"/>
              </a:rPr>
              <a:t>d</a:t>
            </a:r>
            <a:r>
              <a:rPr sz="1300" spc="9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ma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ción,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lang="es-CO" sz="1300" spc="80" dirty="0" smtClean="0">
                <a:latin typeface="Arial "/>
                <a:cs typeface="Calibri"/>
              </a:rPr>
              <a:t>se </a:t>
            </a:r>
            <a:r>
              <a:rPr sz="1300" dirty="0" err="1" smtClean="0">
                <a:latin typeface="Arial "/>
                <a:cs typeface="Calibri"/>
              </a:rPr>
              <a:t>a</a:t>
            </a:r>
            <a:r>
              <a:rPr sz="1300" spc="-5" dirty="0" err="1" smtClean="0">
                <a:latin typeface="Arial "/>
                <a:cs typeface="Calibri"/>
              </a:rPr>
              <a:t>pli</a:t>
            </a:r>
            <a:r>
              <a:rPr sz="1300" spc="-20" dirty="0" err="1" smtClean="0">
                <a:latin typeface="Arial "/>
                <a:cs typeface="Calibri"/>
              </a:rPr>
              <a:t>c</a:t>
            </a:r>
            <a:r>
              <a:rPr sz="1300" spc="-10" dirty="0" err="1" smtClean="0">
                <a:latin typeface="Arial "/>
                <a:cs typeface="Calibri"/>
              </a:rPr>
              <a:t>ó</a:t>
            </a:r>
            <a:r>
              <a:rPr sz="1300" spc="80" dirty="0" smtClean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satis</a:t>
            </a:r>
            <a:r>
              <a:rPr sz="1300" spc="-3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ali</a:t>
            </a:r>
            <a:r>
              <a:rPr sz="1300" spc="-30" dirty="0">
                <a:latin typeface="Arial "/>
                <a:cs typeface="Calibri"/>
              </a:rPr>
              <a:t>z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 g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ado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impleme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ciones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mejo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ser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 err="1">
                <a:latin typeface="Arial "/>
                <a:cs typeface="Calibri"/>
              </a:rPr>
              <a:t>n</a:t>
            </a:r>
            <a:r>
              <a:rPr sz="1300" spc="-5" dirty="0" err="1">
                <a:latin typeface="Arial "/>
                <a:cs typeface="Calibri"/>
              </a:rPr>
              <a:t>e</a:t>
            </a:r>
            <a:r>
              <a:rPr sz="1300" spc="-10" dirty="0" err="1">
                <a:latin typeface="Arial "/>
                <a:cs typeface="Calibri"/>
              </a:rPr>
              <a:t>c</a:t>
            </a:r>
            <a:r>
              <a:rPr sz="1300" spc="-5" dirty="0" err="1">
                <a:latin typeface="Arial "/>
                <a:cs typeface="Calibri"/>
              </a:rPr>
              <a:t>esario</a:t>
            </a:r>
            <a:r>
              <a:rPr sz="1300" spc="-5" dirty="0" smtClean="0">
                <a:latin typeface="Arial "/>
                <a:cs typeface="Calibri"/>
              </a:rPr>
              <a:t>.</a:t>
            </a:r>
            <a:endParaRPr lang="es-CO" sz="1300" spc="-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endParaRPr lang="es-CO" sz="1300" spc="-5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 GENERALIDADES</a:t>
            </a:r>
          </a:p>
          <a:p>
            <a:pPr marL="12700" algn="just">
              <a:lnSpc>
                <a:spcPct val="100000"/>
              </a:lnSpc>
            </a:pPr>
            <a:endParaRPr lang="es-MX" sz="1300" b="1" spc="-10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1.1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OBJ</a:t>
            </a:r>
            <a:r>
              <a:rPr lang="es-MX" sz="1300" b="1" spc="-5" dirty="0">
                <a:latin typeface="Arial "/>
                <a:cs typeface="Calibri"/>
              </a:rPr>
              <a:t>E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5" dirty="0">
                <a:latin typeface="Arial "/>
                <a:cs typeface="Calibri"/>
              </a:rPr>
              <a:t>I</a:t>
            </a:r>
            <a:r>
              <a:rPr lang="es-MX" sz="1300" b="1" spc="-30" dirty="0">
                <a:latin typeface="Arial "/>
                <a:cs typeface="Calibri"/>
              </a:rPr>
              <a:t>V</a:t>
            </a:r>
            <a:r>
              <a:rPr lang="es-MX" sz="1300" b="1" spc="-10" dirty="0">
                <a:latin typeface="Arial "/>
                <a:cs typeface="Calibri"/>
              </a:rPr>
              <a:t>O</a:t>
            </a:r>
            <a:r>
              <a:rPr lang="es-MX" sz="1300" b="1" spc="-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114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nali</a:t>
            </a:r>
            <a:r>
              <a:rPr lang="es-MX" sz="1300" spc="-30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13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g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5" dirty="0">
                <a:latin typeface="Arial "/>
                <a:cs typeface="Calibri"/>
              </a:rPr>
              <a:t>s</a:t>
            </a:r>
            <a:r>
              <a:rPr lang="es-MX" sz="1300" spc="-2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acción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f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c</a:t>
            </a:r>
            <a:r>
              <a:rPr lang="es-MX" sz="1300" spc="-5" dirty="0" smtClean="0">
                <a:latin typeface="Arial "/>
                <a:cs typeface="Calibri"/>
              </a:rPr>
              <a:t>al</a:t>
            </a:r>
            <a:r>
              <a:rPr lang="es-MX" sz="1300" dirty="0" smtClean="0">
                <a:latin typeface="Arial "/>
                <a:cs typeface="Calibri"/>
              </a:rPr>
              <a:t>i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dirty="0" smtClean="0">
                <a:latin typeface="Arial "/>
                <a:cs typeface="Calibri"/>
              </a:rPr>
              <a:t>a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spc="14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del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i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ección</a:t>
            </a:r>
            <a:r>
              <a:rPr lang="es-MX" sz="1300" spc="14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iona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-25" dirty="0">
                <a:latin typeface="Arial "/>
                <a:cs typeface="Calibri"/>
              </a:rPr>
              <a:t>m</a:t>
            </a:r>
            <a:r>
              <a:rPr lang="es-MX" sz="1300" spc="-10" dirty="0">
                <a:latin typeface="Arial "/>
                <a:cs typeface="Calibri"/>
              </a:rPr>
              <a:t>be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Col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20" dirty="0">
                <a:latin typeface="Arial "/>
                <a:cs typeface="Calibri"/>
              </a:rPr>
              <a:t>m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5" dirty="0">
                <a:latin typeface="Arial "/>
                <a:cs typeface="Calibri"/>
              </a:rPr>
              <a:t>ia,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el </a:t>
            </a:r>
            <a:r>
              <a:rPr lang="es-MX" sz="1300" spc="-10" dirty="0" smtClean="0">
                <a:latin typeface="Arial "/>
                <a:cs typeface="Calibri"/>
              </a:rPr>
              <a:t>p</a:t>
            </a:r>
            <a:r>
              <a:rPr lang="es-MX" sz="1300" spc="-25" dirty="0" smtClean="0">
                <a:latin typeface="Arial "/>
                <a:cs typeface="Calibri"/>
              </a:rPr>
              <a:t>r</a:t>
            </a:r>
            <a:r>
              <a:rPr lang="es-MX" sz="1300" spc="-10" dirty="0" smtClean="0">
                <a:latin typeface="Arial "/>
                <a:cs typeface="Calibri"/>
              </a:rPr>
              <a:t>opósi</a:t>
            </a:r>
            <a:r>
              <a:rPr lang="es-MX" sz="1300" spc="-20" dirty="0" smtClean="0">
                <a:latin typeface="Arial "/>
                <a:cs typeface="Calibri"/>
              </a:rPr>
              <a:t>t</a:t>
            </a:r>
            <a:r>
              <a:rPr lang="es-MX" sz="1300" spc="-10" dirty="0" smtClean="0">
                <a:latin typeface="Arial "/>
                <a:cs typeface="Calibri"/>
              </a:rPr>
              <a:t>o</a:t>
            </a:r>
            <a:r>
              <a:rPr lang="es-MX" sz="1300" spc="3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impleme</a:t>
            </a:r>
            <a:r>
              <a:rPr lang="es-MX" sz="1300" spc="-20" dirty="0">
                <a:latin typeface="Arial "/>
                <a:cs typeface="Calibri"/>
              </a:rPr>
              <a:t>nt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ciones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pa</a:t>
            </a:r>
            <a:r>
              <a:rPr lang="es-MX" sz="1300" spc="-30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 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optimi</a:t>
            </a:r>
            <a:r>
              <a:rPr lang="es-MX" sz="1300" spc="-35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anales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at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al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usua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io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-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ope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er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3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mismos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00"/>
              </a:lnSpc>
              <a:spcBef>
                <a:spcPts val="45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4604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1.2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FECHA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APLICACIÓN</a:t>
            </a:r>
            <a:r>
              <a:rPr lang="es-MX" sz="1300" b="1" spc="4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ENCUESTA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99085" algn="l"/>
              </a:tabLst>
            </a:pPr>
            <a:r>
              <a:rPr lang="es-MX" sz="1300" spc="-15" dirty="0">
                <a:latin typeface="Arial "/>
                <a:cs typeface="Calibri"/>
              </a:rPr>
              <a:t>Meses 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mayo, junio, julio y agosto de</a:t>
            </a:r>
            <a:r>
              <a:rPr lang="es-MX" sz="1300" spc="5" dirty="0" smtClean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2022.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1.3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DISEÑO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25" dirty="0">
                <a:latin typeface="Arial "/>
                <a:cs typeface="Calibri"/>
              </a:rPr>
              <a:t>M</a:t>
            </a:r>
            <a:r>
              <a:rPr lang="es-MX" sz="1300" b="1" spc="-10" dirty="0">
                <a:latin typeface="Arial "/>
                <a:cs typeface="Calibri"/>
              </a:rPr>
              <a:t>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RAL.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15" dirty="0">
                <a:latin typeface="Arial "/>
                <a:cs typeface="Calibri"/>
              </a:rPr>
              <a:t>U</a:t>
            </a:r>
            <a:r>
              <a:rPr lang="es-MX" sz="1300" i="1" spc="-5" dirty="0">
                <a:latin typeface="Arial "/>
                <a:cs typeface="Calibri"/>
              </a:rPr>
              <a:t>nivers</a:t>
            </a:r>
            <a:r>
              <a:rPr lang="es-MX" sz="1300" i="1" spc="-15" dirty="0">
                <a:latin typeface="Arial "/>
                <a:cs typeface="Calibri"/>
              </a:rPr>
              <a:t>o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1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sona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tu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al,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jur</a:t>
            </a:r>
            <a:r>
              <a:rPr lang="es-MX" sz="1300" dirty="0">
                <a:latin typeface="Arial "/>
                <a:cs typeface="Calibri"/>
              </a:rPr>
              <a:t>í</a:t>
            </a:r>
            <a:r>
              <a:rPr lang="es-MX" sz="1300" spc="-5" dirty="0">
                <a:latin typeface="Arial "/>
                <a:cs typeface="Calibri"/>
              </a:rPr>
              <a:t>di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5" dirty="0">
                <a:latin typeface="Arial "/>
                <a:cs typeface="Calibri"/>
              </a:rPr>
              <a:t>a,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tida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es</a:t>
            </a:r>
            <a:r>
              <a:rPr lang="es-MX" sz="1300" spc="40" dirty="0">
                <a:latin typeface="Arial "/>
                <a:cs typeface="Calibri"/>
              </a:rPr>
              <a:t> </a:t>
            </a:r>
            <a:r>
              <a:rPr lang="es-MX" sz="1300" spc="40" dirty="0" smtClean="0">
                <a:latin typeface="Arial "/>
                <a:cs typeface="Calibri"/>
              </a:rPr>
              <a:t>Bomberiles, Públicas y </a:t>
            </a:r>
            <a:r>
              <a:rPr lang="es-MX" sz="1300" spc="-5" dirty="0" smtClean="0">
                <a:latin typeface="Arial "/>
                <a:cs typeface="Calibri"/>
              </a:rPr>
              <a:t>Territoriales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marL="299085" marR="69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30" dirty="0">
                <a:latin typeface="Arial "/>
                <a:cs typeface="Calibri"/>
              </a:rPr>
              <a:t>R</a:t>
            </a:r>
            <a:r>
              <a:rPr lang="es-MX" sz="1300" i="1" spc="-10" dirty="0">
                <a:latin typeface="Arial "/>
                <a:cs typeface="Calibri"/>
              </a:rPr>
              <a:t>e</a:t>
            </a:r>
            <a:r>
              <a:rPr lang="es-MX" sz="1300" i="1" spc="-5" dirty="0">
                <a:latin typeface="Arial "/>
                <a:cs typeface="Calibri"/>
              </a:rPr>
              <a:t>p</a:t>
            </a:r>
            <a:r>
              <a:rPr lang="es-MX" sz="1300" i="1" spc="-10" dirty="0">
                <a:latin typeface="Arial "/>
                <a:cs typeface="Calibri"/>
              </a:rPr>
              <a:t>res</a:t>
            </a:r>
            <a:r>
              <a:rPr lang="es-MX" sz="1300" i="1" spc="-20" dirty="0">
                <a:latin typeface="Arial "/>
                <a:cs typeface="Calibri"/>
              </a:rPr>
              <a:t>en</a:t>
            </a:r>
            <a:r>
              <a:rPr lang="es-MX" sz="1300" i="1" spc="-35" dirty="0">
                <a:latin typeface="Arial "/>
                <a:cs typeface="Calibri"/>
              </a:rPr>
              <a:t>t</a:t>
            </a:r>
            <a:r>
              <a:rPr lang="es-MX" sz="1300" i="1" spc="-5" dirty="0">
                <a:latin typeface="Arial "/>
                <a:cs typeface="Calibri"/>
              </a:rPr>
              <a:t>ativi</a:t>
            </a:r>
            <a:r>
              <a:rPr lang="es-MX" sz="1300" i="1" spc="-15" dirty="0">
                <a:latin typeface="Arial "/>
                <a:cs typeface="Calibri"/>
              </a:rPr>
              <a:t>d</a:t>
            </a:r>
            <a:r>
              <a:rPr lang="es-MX" sz="1300" i="1" spc="-20" dirty="0">
                <a:latin typeface="Arial "/>
                <a:cs typeface="Calibri"/>
              </a:rPr>
              <a:t>a</a:t>
            </a:r>
            <a:r>
              <a:rPr lang="es-MX" sz="1300" i="1" dirty="0">
                <a:latin typeface="Arial "/>
                <a:cs typeface="Calibri"/>
              </a:rPr>
              <a:t>d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5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3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u</a:t>
            </a:r>
            <a:r>
              <a:rPr lang="es-MX" sz="1300" spc="-5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10" dirty="0">
                <a:latin typeface="Arial "/>
                <a:cs typeface="Calibri"/>
              </a:rPr>
              <a:t>tas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1</a:t>
            </a:r>
            <a:r>
              <a:rPr lang="es-MX" sz="1300" spc="-10" dirty="0">
                <a:latin typeface="Arial "/>
                <a:cs typeface="Calibri"/>
              </a:rPr>
              <a:t>0</a:t>
            </a:r>
            <a:r>
              <a:rPr lang="es-MX" sz="1300" spc="-5" dirty="0">
                <a:latin typeface="Arial "/>
                <a:cs typeface="Calibri"/>
              </a:rPr>
              <a:t>0</a:t>
            </a:r>
            <a:r>
              <a:rPr lang="es-MX" sz="1300" spc="-10" dirty="0">
                <a:latin typeface="Arial "/>
                <a:cs typeface="Calibri"/>
              </a:rPr>
              <a:t>%</a:t>
            </a:r>
            <a:r>
              <a:rPr lang="es-MX" sz="1300" spc="5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u</a:t>
            </a:r>
            <a:r>
              <a:rPr lang="es-MX" sz="1300" spc="-10" dirty="0">
                <a:latin typeface="Arial "/>
                <a:cs typeface="Calibri"/>
              </a:rPr>
              <a:t>suar</a:t>
            </a:r>
            <a:r>
              <a:rPr lang="es-MX" sz="1300" dirty="0">
                <a:latin typeface="Arial "/>
                <a:cs typeface="Calibri"/>
              </a:rPr>
              <a:t>io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án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inclu</a:t>
            </a:r>
            <a:r>
              <a:rPr lang="es-MX" sz="1300" spc="5" dirty="0">
                <a:latin typeface="Arial "/>
                <a:cs typeface="Calibri"/>
              </a:rPr>
              <a:t>i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Marco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65" dirty="0" err="1">
                <a:latin typeface="Arial "/>
                <a:cs typeface="Calibri"/>
              </a:rPr>
              <a:t>M</a:t>
            </a:r>
            <a:r>
              <a:rPr lang="es-MX" sz="1300" spc="-10" dirty="0" err="1">
                <a:latin typeface="Arial "/>
                <a:cs typeface="Calibri"/>
              </a:rPr>
              <a:t>uest</a:t>
            </a:r>
            <a:r>
              <a:rPr lang="es-MX" sz="1300" spc="-30" dirty="0" err="1">
                <a:latin typeface="Arial "/>
                <a:cs typeface="Calibri"/>
              </a:rPr>
              <a:t>r</a:t>
            </a:r>
            <a:r>
              <a:rPr lang="es-MX" sz="1300" spc="-5" dirty="0" err="1">
                <a:latin typeface="Arial "/>
                <a:cs typeface="Calibri"/>
              </a:rPr>
              <a:t>al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spc="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3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-5" dirty="0">
                <a:latin typeface="Arial "/>
                <a:cs typeface="Calibri"/>
              </a:rPr>
              <a:t> 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odu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20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ados.</a:t>
            </a:r>
            <a:endParaRPr lang="es-MX" sz="1300" dirty="0">
              <a:latin typeface="Arial "/>
              <a:cs typeface="Calibri"/>
            </a:endParaRPr>
          </a:p>
          <a:p>
            <a:pPr marL="12700" marR="6350">
              <a:lnSpc>
                <a:spcPct val="100000"/>
              </a:lnSpc>
            </a:pPr>
            <a:endParaRPr sz="13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81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7" name="Rectángulo 6"/>
          <p:cNvSpPr/>
          <p:nvPr/>
        </p:nvSpPr>
        <p:spPr>
          <a:xfrm>
            <a:off x="1321723" y="791422"/>
            <a:ext cx="10382597" cy="215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 algn="just">
              <a:lnSpc>
                <a:spcPct val="90000"/>
              </a:lnSpc>
            </a:pPr>
            <a:r>
              <a:rPr lang="es-MX" b="1" i="1" spc="-150" dirty="0">
                <a:latin typeface="Arial "/>
                <a:cs typeface="Calibri"/>
              </a:rPr>
              <a:t>T</a:t>
            </a:r>
            <a:r>
              <a:rPr lang="es-MX" b="1" i="1" dirty="0">
                <a:latin typeface="Arial "/>
                <a:cs typeface="Calibri"/>
              </a:rPr>
              <a:t>amaño</a:t>
            </a:r>
            <a:r>
              <a:rPr lang="es-MX" b="1" i="1" spc="55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de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la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Mue</a:t>
            </a:r>
            <a:r>
              <a:rPr lang="es-MX" b="1" i="1" spc="-35" dirty="0">
                <a:latin typeface="Arial "/>
                <a:cs typeface="Calibri"/>
              </a:rPr>
              <a:t>s</a:t>
            </a:r>
            <a:r>
              <a:rPr lang="es-MX" b="1" i="1" dirty="0">
                <a:latin typeface="Arial "/>
                <a:cs typeface="Calibri"/>
              </a:rPr>
              <a:t>tr</a:t>
            </a:r>
            <a:r>
              <a:rPr lang="es-MX" b="1" i="1" spc="5" dirty="0">
                <a:latin typeface="Arial "/>
                <a:cs typeface="Calibri"/>
              </a:rPr>
              <a:t>a</a:t>
            </a:r>
            <a:r>
              <a:rPr lang="es-MX" b="1" dirty="0">
                <a:latin typeface="Arial "/>
                <a:cs typeface="Calibri"/>
              </a:rPr>
              <a:t>:</a:t>
            </a:r>
            <a:r>
              <a:rPr lang="es-MX" b="1" spc="55" dirty="0">
                <a:latin typeface="Arial "/>
                <a:cs typeface="Calibri"/>
              </a:rPr>
              <a:t> </a:t>
            </a:r>
            <a:r>
              <a:rPr lang="es-MX" dirty="0" smtClean="0">
                <a:latin typeface="Arial "/>
                <a:cs typeface="Calibri"/>
              </a:rPr>
              <a:t>La</a:t>
            </a:r>
            <a:r>
              <a:rPr lang="es-MX" spc="60" dirty="0" smtClean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4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qu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aci</a:t>
            </a:r>
            <a:r>
              <a:rPr lang="es-MX" spc="-10" dirty="0">
                <a:latin typeface="Arial "/>
                <a:cs typeface="Calibri"/>
              </a:rPr>
              <a:t>ó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6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cue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tis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acción</a:t>
            </a:r>
            <a:r>
              <a:rPr lang="es-MX" spc="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-5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da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: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ri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acceden a los servicios de la DNBC los cuales son: Entidades Bomberiles, publicas, territoriales, personas natural y jurídica que accedieron a los servicios a través del chat institucional, correo electrónico, atención telefónica y </a:t>
            </a:r>
            <a:r>
              <a:rPr lang="es-MX" dirty="0" smtClean="0">
                <a:latin typeface="Arial "/>
                <a:cs typeface="Calibri"/>
              </a:rPr>
              <a:t>presencial y </a:t>
            </a:r>
            <a:r>
              <a:rPr lang="es-MX" dirty="0">
                <a:latin typeface="Arial "/>
                <a:cs typeface="Calibri"/>
              </a:rPr>
              <a:t>correspondencia certificada.</a:t>
            </a:r>
          </a:p>
          <a:p>
            <a:pPr>
              <a:lnSpc>
                <a:spcPts val="1000"/>
              </a:lnSpc>
              <a:spcBef>
                <a:spcPts val="20"/>
              </a:spcBef>
            </a:pPr>
            <a:endParaRPr lang="es-MX" sz="1050" dirty="0">
              <a:latin typeface="Arial "/>
            </a:endParaRPr>
          </a:p>
          <a:p>
            <a:pPr marL="12700" marR="6985" algn="just">
              <a:lnSpc>
                <a:spcPts val="1839"/>
              </a:lnSpc>
            </a:pP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b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se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so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al,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</a:t>
            </a:r>
            <a:r>
              <a:rPr lang="es-MX" dirty="0">
                <a:latin typeface="Arial "/>
                <a:cs typeface="Calibri"/>
              </a:rPr>
              <a:t>ie</a:t>
            </a:r>
            <a:r>
              <a:rPr lang="es-MX" spc="-3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 smtClean="0"/>
              <a:t>880</a:t>
            </a:r>
            <a:r>
              <a:rPr lang="es-MX" spc="13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ios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es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lo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160" dirty="0" smtClean="0">
                <a:latin typeface="Arial "/>
                <a:cs typeface="Calibri"/>
              </a:rPr>
              <a:t>132</a:t>
            </a:r>
            <a:r>
              <a:rPr lang="es-MX" spc="155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diligenciaron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el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,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ú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9</a:t>
            </a:r>
            <a:r>
              <a:rPr lang="es-MX" dirty="0" smtClean="0">
                <a:latin typeface="Arial "/>
                <a:cs typeface="Calibri"/>
              </a:rPr>
              <a:t>%</a:t>
            </a:r>
            <a:r>
              <a:rPr lang="es-MX" spc="4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ome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io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en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endi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spc="-20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anal</a:t>
            </a:r>
            <a:r>
              <a:rPr lang="es-MX" spc="5" dirty="0">
                <a:latin typeface="Arial "/>
                <a:cs typeface="Calibri"/>
              </a:rPr>
              <a:t>e</a:t>
            </a:r>
            <a:r>
              <a:rPr lang="es-MX" spc="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.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687454"/>
              </p:ext>
            </p:extLst>
          </p:nvPr>
        </p:nvGraphicFramePr>
        <p:xfrm>
          <a:off x="1855585" y="3377285"/>
          <a:ext cx="3327400" cy="18097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4071873313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96506351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Naturaleza </a:t>
                      </a:r>
                      <a:r>
                        <a:rPr lang="es-MX" sz="1100" b="1" u="none" strike="noStrike" dirty="0" err="1">
                          <a:effectLst/>
                        </a:rPr>
                        <a:t>Juridica</a:t>
                      </a:r>
                      <a:r>
                        <a:rPr lang="es-MX" sz="1100" b="1" u="none" strike="noStrike" dirty="0">
                          <a:effectLst/>
                        </a:rPr>
                        <a:t> del Peticionario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819082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855786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Pública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606315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Territorial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492455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Persona Jurídica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575856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Persona Natural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251824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132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5637171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526825"/>
              </p:ext>
            </p:extLst>
          </p:nvPr>
        </p:nvGraphicFramePr>
        <p:xfrm>
          <a:off x="6096001" y="2986016"/>
          <a:ext cx="3987338" cy="2458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682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7" name="Rectángulo 6"/>
          <p:cNvSpPr/>
          <p:nvPr/>
        </p:nvSpPr>
        <p:spPr>
          <a:xfrm>
            <a:off x="304801" y="1098669"/>
            <a:ext cx="11439780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15" dirty="0">
                <a:latin typeface="Arial "/>
                <a:cs typeface="Calibri"/>
              </a:rPr>
              <a:t>1</a:t>
            </a:r>
            <a:r>
              <a:rPr lang="en-US" b="1" dirty="0">
                <a:latin typeface="Arial "/>
                <a:cs typeface="Calibri"/>
              </a:rPr>
              <a:t>.</a:t>
            </a:r>
            <a:r>
              <a:rPr lang="en-US" b="1" spc="-10" dirty="0">
                <a:latin typeface="Arial "/>
                <a:cs typeface="Calibri"/>
              </a:rPr>
              <a:t>4</a:t>
            </a:r>
            <a:r>
              <a:rPr lang="en-US" b="1" spc="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MÉ</a:t>
            </a:r>
            <a:r>
              <a:rPr lang="en-US" b="1" spc="-60" dirty="0">
                <a:latin typeface="Arial "/>
                <a:cs typeface="Calibri"/>
              </a:rPr>
              <a:t>T</a:t>
            </a:r>
            <a:r>
              <a:rPr lang="en-US" b="1" spc="-15" dirty="0">
                <a:latin typeface="Arial "/>
                <a:cs typeface="Calibri"/>
              </a:rPr>
              <a:t>ODO</a:t>
            </a:r>
            <a:r>
              <a:rPr lang="en-US" b="1" spc="2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DE</a:t>
            </a:r>
            <a:r>
              <a:rPr lang="en-US" b="1" spc="-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-90" dirty="0">
                <a:latin typeface="Arial "/>
                <a:cs typeface="Calibri"/>
              </a:rPr>
              <a:t>V</a:t>
            </a:r>
            <a:r>
              <a:rPr lang="en-US" b="1" spc="-10" dirty="0">
                <a:latin typeface="Arial "/>
                <a:cs typeface="Calibri"/>
              </a:rPr>
              <a:t>A</a:t>
            </a:r>
            <a:r>
              <a:rPr lang="en-US" b="1" spc="-50" dirty="0">
                <a:latin typeface="Arial "/>
                <a:cs typeface="Calibri"/>
              </a:rPr>
              <a:t>L</a:t>
            </a:r>
            <a:r>
              <a:rPr lang="en-US" b="1" spc="-65" dirty="0">
                <a:latin typeface="Arial "/>
                <a:cs typeface="Calibri"/>
              </a:rPr>
              <a:t>U</a:t>
            </a:r>
            <a:r>
              <a:rPr lang="en-US" b="1" spc="-3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C</a:t>
            </a:r>
            <a:r>
              <a:rPr lang="en-US" b="1" spc="-20" dirty="0">
                <a:latin typeface="Arial "/>
                <a:cs typeface="Calibri"/>
              </a:rPr>
              <a:t>I</a:t>
            </a:r>
            <a:r>
              <a:rPr lang="en-US" b="1" spc="-15" dirty="0">
                <a:latin typeface="Arial "/>
                <a:cs typeface="Calibri"/>
              </a:rPr>
              <a:t>Ó</a:t>
            </a:r>
            <a:r>
              <a:rPr lang="en-US" b="1" spc="-5" dirty="0">
                <a:latin typeface="Arial "/>
                <a:cs typeface="Calibri"/>
              </a:rPr>
              <a:t>N:</a:t>
            </a:r>
            <a:endParaRPr lang="en-US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b="1" spc="5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r>
              <a:rPr lang="es-MX" spc="-10" dirty="0">
                <a:latin typeface="Arial "/>
                <a:cs typeface="Calibri"/>
              </a:rPr>
              <a:t>Según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In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itu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onal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con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2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opósi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c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aje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</a:t>
            </a:r>
            <a:r>
              <a:rPr lang="es-MX" spc="-5" dirty="0">
                <a:latin typeface="Arial "/>
                <a:cs typeface="Calibri"/>
              </a:rPr>
              <a:t>n,</a:t>
            </a:r>
            <a:r>
              <a:rPr lang="es-MX" spc="-10" dirty="0">
                <a:latin typeface="Arial "/>
                <a:cs typeface="Calibri"/>
              </a:rPr>
              <a:t> implem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acciones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a,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0" dirty="0" smtClean="0">
                <a:latin typeface="Arial "/>
                <a:cs typeface="Calibri"/>
              </a:rPr>
              <a:t>:</a:t>
            </a:r>
          </a:p>
          <a:p>
            <a:pPr marL="12700" marR="6350" algn="just">
              <a:lnSpc>
                <a:spcPct val="90000"/>
              </a:lnSpc>
            </a:pPr>
            <a:endParaRPr lang="es-MX" spc="-10" dirty="0">
              <a:latin typeface="Arial "/>
              <a:cs typeface="Calibri"/>
            </a:endParaRPr>
          </a:p>
          <a:p>
            <a:pPr marL="413384" marR="7620" indent="-401320" algn="just">
              <a:lnSpc>
                <a:spcPct val="100099"/>
              </a:lnSpc>
              <a:buFont typeface="Calibri"/>
              <a:buAutoNum type="romanUcPeriod"/>
              <a:tabLst>
                <a:tab pos="413384" algn="l"/>
              </a:tabLst>
            </a:pP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35" dirty="0">
                <a:latin typeface="Arial "/>
                <a:cs typeface="Calibri"/>
              </a:rPr>
              <a:t>a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abi</a:t>
            </a:r>
            <a:r>
              <a:rPr lang="es-MX" spc="-15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gu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sup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io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Muy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Bu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eno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≥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0%</a:t>
            </a:r>
            <a:r>
              <a:rPr lang="es-MX" spc="-10" dirty="0">
                <a:latin typeface="Arial "/>
                <a:cs typeface="Calibri"/>
              </a:rPr>
              <a:t>)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impleme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acción,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5" dirty="0">
                <a:latin typeface="Arial "/>
                <a:cs typeface="Calibri"/>
              </a:rPr>
              <a:t> se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á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decis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ón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Subdi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 smtClean="0">
                <a:latin typeface="Arial "/>
                <a:cs typeface="Calibri"/>
              </a:rPr>
              <a:t>s</a:t>
            </a:r>
            <a:r>
              <a:rPr lang="es-MX" spc="-10" dirty="0" smtClean="0">
                <a:latin typeface="Arial "/>
                <a:cs typeface="Calibri"/>
              </a:rPr>
              <a:t>t</a:t>
            </a:r>
            <a:r>
              <a:rPr lang="es-MX" spc="-55" dirty="0" smtClean="0">
                <a:latin typeface="Arial "/>
                <a:cs typeface="Calibri"/>
              </a:rPr>
              <a:t>r</a:t>
            </a:r>
            <a:r>
              <a:rPr lang="es-MX" spc="-20" dirty="0" smtClean="0">
                <a:latin typeface="Arial "/>
                <a:cs typeface="Calibri"/>
              </a:rPr>
              <a:t>at</a:t>
            </a:r>
            <a:r>
              <a:rPr lang="es-MX" spc="-10" dirty="0" smtClean="0">
                <a:latin typeface="Arial "/>
                <a:cs typeface="Calibri"/>
              </a:rPr>
              <a:t>ég</a:t>
            </a:r>
            <a:r>
              <a:rPr lang="es-MX" dirty="0" smtClean="0">
                <a:latin typeface="Arial "/>
                <a:cs typeface="Calibri"/>
              </a:rPr>
              <a:t>i</a:t>
            </a:r>
            <a:r>
              <a:rPr lang="es-MX" spc="-40" dirty="0" smtClean="0">
                <a:latin typeface="Arial "/>
                <a:cs typeface="Calibri"/>
              </a:rPr>
              <a:t>c</a:t>
            </a:r>
            <a:r>
              <a:rPr lang="es-MX" spc="-10" dirty="0" smtClean="0">
                <a:latin typeface="Arial "/>
                <a:cs typeface="Calibri"/>
              </a:rPr>
              <a:t>a</a:t>
            </a:r>
            <a:r>
              <a:rPr lang="es-MX" spc="125" dirty="0" smtClean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114" dirty="0" smtClean="0">
                <a:latin typeface="Arial "/>
                <a:cs typeface="Calibri"/>
              </a:rPr>
              <a:t>C</a:t>
            </a:r>
            <a:r>
              <a:rPr lang="es-MX" spc="-5" dirty="0" smtClean="0">
                <a:latin typeface="Arial "/>
                <a:cs typeface="Calibri"/>
              </a:rPr>
              <a:t>oo</a:t>
            </a:r>
            <a:r>
              <a:rPr lang="es-MX" spc="-40" dirty="0" smtClean="0">
                <a:latin typeface="Arial "/>
                <a:cs typeface="Calibri"/>
              </a:rPr>
              <a:t>r</a:t>
            </a:r>
            <a:r>
              <a:rPr lang="es-MX" spc="-10" dirty="0" smtClean="0">
                <a:latin typeface="Arial "/>
                <a:cs typeface="Calibri"/>
              </a:rPr>
              <a:t>d</a:t>
            </a:r>
            <a:r>
              <a:rPr lang="es-MX" dirty="0" smtClean="0">
                <a:latin typeface="Arial "/>
                <a:cs typeface="Calibri"/>
              </a:rPr>
              <a:t>i</a:t>
            </a:r>
            <a:r>
              <a:rPr lang="es-MX" spc="-10" dirty="0" smtClean="0">
                <a:latin typeface="Arial "/>
                <a:cs typeface="Calibri"/>
              </a:rPr>
              <a:t>nación</a:t>
            </a:r>
            <a:r>
              <a:rPr lang="es-MX" spc="125" dirty="0" smtClean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10" dirty="0" smtClean="0">
                <a:latin typeface="Arial "/>
                <a:cs typeface="Calibri"/>
              </a:rPr>
              <a:t>omb</a:t>
            </a:r>
            <a:r>
              <a:rPr lang="es-MX" spc="-5" dirty="0" smtClean="0">
                <a:latin typeface="Arial "/>
                <a:cs typeface="Calibri"/>
              </a:rPr>
              <a:t>e</a:t>
            </a:r>
            <a:r>
              <a:rPr lang="es-MX" spc="-15" dirty="0" smtClean="0">
                <a:latin typeface="Arial "/>
                <a:cs typeface="Calibri"/>
              </a:rPr>
              <a:t>r</a:t>
            </a:r>
            <a:r>
              <a:rPr lang="es-MX" spc="-5" dirty="0" smtClean="0">
                <a:latin typeface="Arial "/>
                <a:cs typeface="Calibri"/>
              </a:rPr>
              <a:t>il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le</a:t>
            </a:r>
            <a:r>
              <a:rPr lang="es-MX" spc="-2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j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 pa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aquel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as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cu</a:t>
            </a:r>
            <a:r>
              <a:rPr lang="es-MX" spc="-40" dirty="0">
                <a:latin typeface="Arial "/>
                <a:cs typeface="Calibri"/>
              </a:rPr>
              <a:t>y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e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uación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por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encima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1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.</a:t>
            </a:r>
            <a:endParaRPr lang="es-MX" dirty="0">
              <a:latin typeface="Arial "/>
              <a:cs typeface="Calibri"/>
            </a:endParaRPr>
          </a:p>
          <a:p>
            <a:pPr>
              <a:lnSpc>
                <a:spcPts val="900"/>
              </a:lnSpc>
              <a:spcBef>
                <a:spcPts val="19"/>
              </a:spcBef>
              <a:buFont typeface="Calibri"/>
              <a:buAutoNum type="romanUcPeriod"/>
            </a:pPr>
            <a:endParaRPr lang="es-MX" sz="1000" dirty="0">
              <a:latin typeface="Arial "/>
            </a:endParaRPr>
          </a:p>
          <a:p>
            <a:pPr>
              <a:lnSpc>
                <a:spcPts val="1000"/>
              </a:lnSpc>
              <a:buFont typeface="Calibri"/>
              <a:buAutoNum type="romanUcPeriod"/>
            </a:pPr>
            <a:endParaRPr lang="es-MX" sz="1050" dirty="0">
              <a:latin typeface="Arial "/>
            </a:endParaRPr>
          </a:p>
          <a:p>
            <a:pPr marL="413384" marR="6350" indent="-401320" algn="just">
              <a:lnSpc>
                <a:spcPct val="100000"/>
              </a:lnSpc>
              <a:buFont typeface="Calibri"/>
              <a:buAutoNum type="romanUcPeriod"/>
              <a:tabLst>
                <a:tab pos="459105" algn="l"/>
              </a:tabLst>
            </a:pP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ición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ue</a:t>
            </a:r>
            <a:r>
              <a:rPr lang="es-MX" spc="-10" dirty="0">
                <a:latin typeface="Arial "/>
                <a:cs typeface="Calibri"/>
              </a:rPr>
              <a:t>no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‹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80%)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esario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g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 acción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aminados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los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serv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cios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45" dirty="0">
                <a:latin typeface="Arial "/>
                <a:cs typeface="Calibri"/>
              </a:rPr>
              <a:t>/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oduc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según</a:t>
            </a:r>
            <a:r>
              <a:rPr lang="es-MX" dirty="0">
                <a:latin typeface="Arial "/>
                <a:cs typeface="Calibri"/>
              </a:rPr>
              <a:t> 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ifi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ada.</a:t>
            </a:r>
            <a:endParaRPr lang="es-MX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63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6" name="object 3"/>
          <p:cNvSpPr txBox="1"/>
          <p:nvPr/>
        </p:nvSpPr>
        <p:spPr>
          <a:xfrm>
            <a:off x="681776" y="750327"/>
            <a:ext cx="10244841" cy="2610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5" dirty="0" smtClean="0">
                <a:latin typeface="Arial "/>
                <a:cs typeface="Calibri"/>
              </a:rPr>
              <a:t>2. </a:t>
            </a:r>
            <a:r>
              <a:rPr lang="en-US" b="1" spc="-15" dirty="0" smtClean="0">
                <a:latin typeface="Arial "/>
                <a:cs typeface="Calibri"/>
              </a:rPr>
              <a:t>RESULTADOS</a:t>
            </a:r>
            <a:r>
              <a:rPr lang="en-US" b="1" spc="-5" dirty="0" smtClean="0">
                <a:latin typeface="Arial "/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</a:pPr>
            <a:endParaRPr lang="es-CO" b="1" spc="-5" dirty="0">
              <a:latin typeface="Arial "/>
              <a:cs typeface="Calibri"/>
            </a:endParaRPr>
          </a:p>
          <a:p>
            <a:pPr marL="12700"/>
            <a:r>
              <a:rPr lang="en-US" sz="1600" b="1" spc="5" dirty="0" smtClean="0">
                <a:latin typeface="Arial "/>
                <a:cs typeface="Calibri"/>
              </a:rPr>
              <a:t>2.1 </a:t>
            </a:r>
            <a:r>
              <a:rPr lang="en-US" sz="1600" b="1" spc="-15" dirty="0" smtClean="0">
                <a:latin typeface="Arial "/>
                <a:cs typeface="Calibri"/>
              </a:rPr>
              <a:t>CANALES DE ATENCIÓN MÁS FRECUENTES: </a:t>
            </a:r>
            <a:endParaRPr lang="en-US" sz="1600" dirty="0">
              <a:latin typeface="Arial 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1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sz="5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1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15" dirty="0" smtClean="0">
                <a:latin typeface="Arial "/>
                <a:cs typeface="Calibri"/>
              </a:rPr>
              <a:t>L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spc="20" dirty="0" smtClean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Di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5" dirty="0">
                <a:latin typeface="Arial "/>
                <a:cs typeface="Calibri"/>
              </a:rPr>
              <a:t>ecci</a:t>
            </a:r>
            <a:r>
              <a:rPr sz="1600" b="1" dirty="0">
                <a:latin typeface="Arial "/>
                <a:cs typeface="Calibri"/>
              </a:rPr>
              <a:t>ó</a:t>
            </a:r>
            <a:r>
              <a:rPr sz="1600" b="1" spc="-10" dirty="0">
                <a:latin typeface="Arial "/>
                <a:cs typeface="Calibri"/>
              </a:rPr>
              <a:t>n</a:t>
            </a:r>
            <a:r>
              <a:rPr sz="1600" b="1" spc="2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Nacio</a:t>
            </a:r>
            <a:r>
              <a:rPr sz="1600" b="1" dirty="0">
                <a:latin typeface="Arial "/>
                <a:cs typeface="Calibri"/>
              </a:rPr>
              <a:t>n</a:t>
            </a:r>
            <a:r>
              <a:rPr sz="1600" b="1" spc="-15" dirty="0">
                <a:latin typeface="Arial "/>
                <a:cs typeface="Calibri"/>
              </a:rPr>
              <a:t>a</a:t>
            </a:r>
            <a:r>
              <a:rPr sz="1600" b="1" spc="-5" dirty="0">
                <a:latin typeface="Arial "/>
                <a:cs typeface="Calibri"/>
              </a:rPr>
              <a:t>l</a:t>
            </a:r>
            <a:r>
              <a:rPr sz="1600" b="1" spc="2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Bomb</a:t>
            </a:r>
            <a:r>
              <a:rPr sz="1600" b="1" spc="-5" dirty="0">
                <a:latin typeface="Arial "/>
                <a:cs typeface="Calibri"/>
              </a:rPr>
              <a:t>e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10" dirty="0">
                <a:latin typeface="Arial "/>
                <a:cs typeface="Calibri"/>
              </a:rPr>
              <a:t>os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spc="1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Col</a:t>
            </a:r>
            <a:r>
              <a:rPr sz="1600" b="1" dirty="0">
                <a:latin typeface="Arial "/>
                <a:cs typeface="Calibri"/>
              </a:rPr>
              <a:t>o</a:t>
            </a:r>
            <a:r>
              <a:rPr sz="1600" b="1" spc="-10" dirty="0">
                <a:latin typeface="Arial "/>
                <a:cs typeface="Calibri"/>
              </a:rPr>
              <a:t>mb</a:t>
            </a:r>
            <a:r>
              <a:rPr sz="1600" b="1" dirty="0">
                <a:latin typeface="Arial "/>
                <a:cs typeface="Calibri"/>
              </a:rPr>
              <a:t>i</a:t>
            </a:r>
            <a:r>
              <a:rPr sz="1600" b="1" spc="-10" dirty="0">
                <a:latin typeface="Arial "/>
                <a:cs typeface="Calibri"/>
              </a:rPr>
              <a:t>a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ocu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rt</a:t>
            </a:r>
            <a:r>
              <a:rPr sz="1600" spc="-5" dirty="0">
                <a:latin typeface="Arial "/>
                <a:cs typeface="Calibri"/>
              </a:rPr>
              <a:t>icular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cion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0" dirty="0">
                <a:latin typeface="Arial "/>
                <a:cs typeface="Calibri"/>
              </a:rPr>
              <a:t>n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tucional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p</a:t>
            </a:r>
            <a:r>
              <a:rPr sz="1600" spc="-10" dirty="0">
                <a:latin typeface="Arial "/>
                <a:cs typeface="Calibri"/>
              </a:rPr>
              <a:t>obl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eres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vicio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0" dirty="0">
                <a:latin typeface="Arial "/>
                <a:cs typeface="Calibri"/>
              </a:rPr>
              <a:t>ú</a:t>
            </a:r>
            <a:r>
              <a:rPr sz="1600" spc="-5" dirty="0">
                <a:latin typeface="Arial "/>
                <a:cs typeface="Calibri"/>
              </a:rPr>
              <a:t>blico</a:t>
            </a:r>
            <a:r>
              <a:rPr sz="1600" spc="-10" dirty="0">
                <a:latin typeface="Arial "/>
                <a:cs typeface="Calibri"/>
              </a:rPr>
              <a:t> ese</a:t>
            </a:r>
            <a:r>
              <a:rPr sz="1600" spc="-5" dirty="0">
                <a:latin typeface="Arial "/>
                <a:cs typeface="Calibri"/>
              </a:rPr>
              <a:t>ncial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0" dirty="0">
                <a:latin typeface="Arial "/>
                <a:cs typeface="Calibri"/>
              </a:rPr>
              <a:t>d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s,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adel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un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vio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nális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más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u</a:t>
            </a:r>
            <a:r>
              <a:rPr sz="1600" spc="-5" dirty="0">
                <a:latin typeface="Arial "/>
                <a:cs typeface="Calibri"/>
              </a:rPr>
              <a:t>tili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dirty="0">
                <a:latin typeface="Arial "/>
                <a:cs typeface="Calibri"/>
              </a:rPr>
              <a:t>  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5" dirty="0">
                <a:latin typeface="Arial "/>
                <a:cs typeface="Calibri"/>
              </a:rPr>
              <a:t>er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odo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v</a:t>
            </a:r>
            <a:r>
              <a:rPr sz="1600" spc="-10" dirty="0">
                <a:latin typeface="Arial "/>
                <a:cs typeface="Calibri"/>
              </a:rPr>
              <a:t>alua</a:t>
            </a:r>
            <a:r>
              <a:rPr sz="1600" dirty="0">
                <a:latin typeface="Arial "/>
                <a:cs typeface="Calibri"/>
              </a:rPr>
              <a:t>d</a:t>
            </a:r>
            <a:r>
              <a:rPr sz="1600" spc="-35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,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ello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</a:t>
            </a:r>
            <a:r>
              <a:rPr sz="1600" spc="0" dirty="0">
                <a:latin typeface="Arial "/>
                <a:cs typeface="Calibri"/>
              </a:rPr>
              <a:t>l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ció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nal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ondicionan</a:t>
            </a:r>
            <a:r>
              <a:rPr sz="1600" spc="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esidades</a:t>
            </a:r>
            <a:r>
              <a:rPr sz="1600" spc="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posibilidades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los</a:t>
            </a:r>
            <a:r>
              <a:rPr sz="1600" spc="1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usuarios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13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CO" sz="1100" dirty="0" smtClean="0">
              <a:latin typeface="Arial "/>
            </a:endParaRPr>
          </a:p>
          <a:p>
            <a:pPr marL="12700" marR="7620" algn="just">
              <a:lnSpc>
                <a:spcPct val="100000"/>
              </a:lnSpc>
            </a:pPr>
            <a:r>
              <a:rPr lang="es-CO" sz="1600" spc="-10" dirty="0" smtClean="0">
                <a:latin typeface="Arial "/>
                <a:cs typeface="Calibri"/>
              </a:rPr>
              <a:t>En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sigui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fi</a:t>
            </a:r>
            <a:r>
              <a:rPr sz="1600" spc="-1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i</a:t>
            </a:r>
            <a:r>
              <a:rPr lang="es-CO" sz="1600" spc="0" dirty="0" smtClean="0">
                <a:latin typeface="Arial "/>
                <a:cs typeface="Calibri"/>
              </a:rPr>
              <a:t>n</a:t>
            </a:r>
            <a:r>
              <a:rPr lang="es-CO" sz="1600" spc="-5" dirty="0" smtClean="0">
                <a:latin typeface="Arial "/>
                <a:cs typeface="Calibri"/>
              </a:rPr>
              <a:t>di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c</a:t>
            </a:r>
            <a:r>
              <a:rPr lang="es-CO" sz="1600" spc="-5" dirty="0" smtClean="0">
                <a:latin typeface="Arial "/>
                <a:cs typeface="Calibri"/>
              </a:rPr>
              <a:t>ual</a:t>
            </a:r>
            <a:r>
              <a:rPr lang="es-CO" sz="160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so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los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ana</a:t>
            </a:r>
            <a:r>
              <a:rPr lang="es-CO" sz="1600" spc="5" dirty="0" smtClean="0">
                <a:latin typeface="Arial "/>
                <a:cs typeface="Calibri"/>
              </a:rPr>
              <a:t>l</a:t>
            </a:r>
            <a:r>
              <a:rPr lang="es-CO" sz="1600" spc="-10" dirty="0" smtClean="0">
                <a:latin typeface="Arial "/>
                <a:cs typeface="Calibri"/>
              </a:rPr>
              <a:t>es utilizados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lang="es-CO" sz="1600" spc="-15" dirty="0" smtClean="0">
                <a:latin typeface="Arial "/>
                <a:cs typeface="Calibri"/>
              </a:rPr>
              <a:t>m</a:t>
            </a:r>
            <a:r>
              <a:rPr lang="es-CO" sz="1600" dirty="0" smtClean="0">
                <a:latin typeface="Arial "/>
                <a:cs typeface="Calibri"/>
              </a:rPr>
              <a:t>á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f</a:t>
            </a:r>
            <a:r>
              <a:rPr lang="es-CO" sz="1600" spc="-15" dirty="0" smtClean="0">
                <a:latin typeface="Arial "/>
                <a:cs typeface="Calibri"/>
              </a:rPr>
              <a:t>r</a:t>
            </a:r>
            <a:r>
              <a:rPr lang="es-CO" sz="1600" spc="-1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u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nt</a:t>
            </a:r>
            <a:r>
              <a:rPr lang="es-CO" sz="1600" spc="-5" dirty="0" smtClean="0">
                <a:latin typeface="Arial "/>
                <a:cs typeface="Calibri"/>
              </a:rPr>
              <a:t>es para la solicitud peticiones.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594603"/>
              </p:ext>
            </p:extLst>
          </p:nvPr>
        </p:nvGraphicFramePr>
        <p:xfrm>
          <a:off x="838200" y="3519054"/>
          <a:ext cx="4445000" cy="20955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134054187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96294728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59257619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Etiquetas de fila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Seleccione el (los) canal(es) de contacto utilizado (s)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21134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Atención Personalizada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3,79%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20043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Chat institucional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4,55%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8133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Correo electrónico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75,00%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429039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Correspondencia Certificada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0,76%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0078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Radicación Personal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0,76%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4837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Teléfono o celular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15,15%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53051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05590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955484"/>
              </p:ext>
            </p:extLst>
          </p:nvPr>
        </p:nvGraphicFramePr>
        <p:xfrm>
          <a:off x="5964976" y="3361299"/>
          <a:ext cx="4425933" cy="267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473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1846730" y="346686"/>
            <a:ext cx="8077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10" dirty="0">
                <a:latin typeface="Arial "/>
                <a:cs typeface="Calibri"/>
              </a:rPr>
              <a:t>2.2</a:t>
            </a:r>
            <a:r>
              <a:rPr sz="2000" b="1" spc="20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ENCU</a:t>
            </a:r>
            <a:r>
              <a:rPr sz="2000" b="1" spc="-20" dirty="0">
                <a:latin typeface="Arial "/>
                <a:cs typeface="Calibri"/>
              </a:rPr>
              <a:t>E</a:t>
            </a:r>
            <a:r>
              <a:rPr sz="2000" b="1" spc="-25" dirty="0">
                <a:latin typeface="Arial "/>
                <a:cs typeface="Calibri"/>
              </a:rPr>
              <a:t>S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1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DILIGENCIA</a:t>
            </a:r>
            <a:r>
              <a:rPr sz="2000" b="1" spc="-50" dirty="0">
                <a:latin typeface="Arial "/>
                <a:cs typeface="Calibri"/>
              </a:rPr>
              <a:t>D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70" dirty="0">
                <a:latin typeface="Arial "/>
                <a:cs typeface="Calibri"/>
              </a:rPr>
              <a:t> </a:t>
            </a:r>
            <a:r>
              <a:rPr sz="2000" b="1" spc="-20" dirty="0">
                <a:latin typeface="Arial "/>
                <a:cs typeface="Calibri"/>
              </a:rPr>
              <a:t>P</a:t>
            </a:r>
            <a:r>
              <a:rPr sz="2000" b="1" spc="-10" dirty="0">
                <a:latin typeface="Arial "/>
                <a:cs typeface="Calibri"/>
              </a:rPr>
              <a:t>OR</a:t>
            </a:r>
            <a:r>
              <a:rPr sz="2000" b="1" spc="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DE</a:t>
            </a:r>
            <a:r>
              <a:rPr sz="2000" b="1" spc="-100" dirty="0">
                <a:latin typeface="Arial "/>
                <a:cs typeface="Calibri"/>
              </a:rPr>
              <a:t>P</a:t>
            </a:r>
            <a:r>
              <a:rPr sz="2000" b="1" spc="-20" dirty="0">
                <a:latin typeface="Arial "/>
                <a:cs typeface="Calibri"/>
              </a:rPr>
              <a:t>AR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25" dirty="0">
                <a:latin typeface="Arial "/>
                <a:cs typeface="Calibri"/>
              </a:rPr>
              <a:t>M</a:t>
            </a:r>
            <a:r>
              <a:rPr sz="2000" b="1" spc="-10" dirty="0">
                <a:latin typeface="Arial "/>
                <a:cs typeface="Calibri"/>
              </a:rPr>
              <a:t>EN</a:t>
            </a:r>
            <a:r>
              <a:rPr sz="2000" b="1" spc="-50" dirty="0">
                <a:latin typeface="Arial "/>
                <a:cs typeface="Calibri"/>
              </a:rPr>
              <a:t>T</a:t>
            </a:r>
            <a:r>
              <a:rPr sz="2000" b="1" spc="-10" dirty="0">
                <a:latin typeface="Arial "/>
                <a:cs typeface="Calibri"/>
              </a:rPr>
              <a:t>O</a:t>
            </a:r>
            <a:endParaRPr sz="2000" dirty="0">
              <a:latin typeface="Arial "/>
              <a:cs typeface="Calibri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587825"/>
              </p:ext>
            </p:extLst>
          </p:nvPr>
        </p:nvGraphicFramePr>
        <p:xfrm>
          <a:off x="2387600" y="884382"/>
          <a:ext cx="7416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object 4"/>
          <p:cNvSpPr txBox="1"/>
          <p:nvPr/>
        </p:nvSpPr>
        <p:spPr>
          <a:xfrm>
            <a:off x="838200" y="3790071"/>
            <a:ext cx="10829364" cy="145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</a:pPr>
            <a:r>
              <a:rPr sz="1400" spc="-20" dirty="0" smtClean="0">
                <a:latin typeface="Arial "/>
                <a:cs typeface="Calibri"/>
              </a:rPr>
              <a:t>D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a</a:t>
            </a:r>
            <a:r>
              <a:rPr sz="1400" spc="-20" dirty="0" smtClean="0">
                <a:latin typeface="Arial "/>
                <a:cs typeface="Calibri"/>
              </a:rPr>
              <a:t>n</a:t>
            </a:r>
            <a:r>
              <a:rPr sz="1400" spc="-25" dirty="0" smtClean="0">
                <a:latin typeface="Arial "/>
                <a:cs typeface="Calibri"/>
              </a:rPr>
              <a:t>t</a:t>
            </a:r>
            <a:r>
              <a:rPr sz="1400" spc="-5" dirty="0" smtClean="0">
                <a:latin typeface="Arial "/>
                <a:cs typeface="Calibri"/>
              </a:rPr>
              <a:t>erior</a:t>
            </a:r>
            <a:r>
              <a:rPr sz="1400" spc="70" dirty="0" smtClean="0">
                <a:latin typeface="Arial "/>
                <a:cs typeface="Calibri"/>
              </a:rPr>
              <a:t> </a:t>
            </a:r>
            <a:r>
              <a:rPr lang="es-CO" sz="1400" spc="-10" dirty="0" smtClean="0">
                <a:latin typeface="Arial "/>
                <a:cs typeface="Calibri"/>
              </a:rPr>
              <a:t>g</a:t>
            </a:r>
            <a:r>
              <a:rPr lang="es-CO" sz="1400" spc="-25" dirty="0" smtClean="0">
                <a:latin typeface="Arial "/>
                <a:cs typeface="Calibri"/>
              </a:rPr>
              <a:t>rá</a:t>
            </a:r>
            <a:r>
              <a:rPr lang="es-CO" sz="1400" spc="-5" dirty="0" smtClean="0">
                <a:latin typeface="Arial "/>
                <a:cs typeface="Calibri"/>
              </a:rPr>
              <a:t>fi</a:t>
            </a:r>
            <a:r>
              <a:rPr lang="es-CO" sz="1400" spc="-20" dirty="0" smtClean="0">
                <a:latin typeface="Arial "/>
                <a:cs typeface="Calibri"/>
              </a:rPr>
              <a:t>c</a:t>
            </a:r>
            <a:r>
              <a:rPr lang="es-CO" sz="1400" spc="-10" dirty="0" smtClean="0">
                <a:latin typeface="Arial "/>
                <a:cs typeface="Calibri"/>
              </a:rPr>
              <a:t>a</a:t>
            </a:r>
            <a:r>
              <a:rPr sz="1400" spc="80" dirty="0" smtClean="0">
                <a:latin typeface="Arial "/>
                <a:cs typeface="Calibri"/>
              </a:rPr>
              <a:t> </a:t>
            </a:r>
            <a:r>
              <a:rPr lang="es-CO" sz="1400" spc="-10" dirty="0" smtClean="0">
                <a:latin typeface="Arial "/>
                <a:cs typeface="Calibri"/>
              </a:rPr>
              <a:t>podemos</a:t>
            </a:r>
            <a:r>
              <a:rPr lang="es-CO" sz="1400" spc="75" dirty="0" smtClean="0">
                <a:latin typeface="Arial "/>
                <a:cs typeface="Calibri"/>
              </a:rPr>
              <a:t> </a:t>
            </a:r>
            <a:r>
              <a:rPr lang="es-CO" sz="1400" spc="-20" dirty="0" smtClean="0">
                <a:latin typeface="Arial "/>
                <a:cs typeface="Calibri"/>
              </a:rPr>
              <a:t>c</a:t>
            </a:r>
            <a:r>
              <a:rPr lang="es-CO" sz="1400" spc="-10" dirty="0" smtClean="0">
                <a:latin typeface="Arial "/>
                <a:cs typeface="Calibri"/>
              </a:rPr>
              <a:t>onc</a:t>
            </a:r>
            <a:r>
              <a:rPr lang="es-CO" sz="1400" dirty="0" smtClean="0">
                <a:latin typeface="Arial "/>
                <a:cs typeface="Calibri"/>
              </a:rPr>
              <a:t>lui</a:t>
            </a:r>
            <a:r>
              <a:rPr lang="es-CO" sz="1400" spc="-5" dirty="0" smtClean="0">
                <a:latin typeface="Arial "/>
                <a:cs typeface="Calibri"/>
              </a:rPr>
              <a:t>r</a:t>
            </a:r>
            <a:r>
              <a:rPr lang="es-CO" sz="1400" spc="70" dirty="0" smtClean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q</a:t>
            </a:r>
            <a:r>
              <a:rPr lang="es-CO" sz="1400" spc="-10" dirty="0" smtClean="0">
                <a:latin typeface="Arial "/>
                <a:cs typeface="Calibri"/>
              </a:rPr>
              <a:t>ue</a:t>
            </a:r>
            <a:r>
              <a:rPr lang="es-CO" sz="1400" spc="8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los</a:t>
            </a:r>
            <a:r>
              <a:rPr sz="1400" spc="60" dirty="0" smtClean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D</a:t>
            </a:r>
            <a:r>
              <a:rPr lang="es-CO" sz="1400" spc="-10" dirty="0" smtClean="0">
                <a:latin typeface="Arial "/>
                <a:cs typeface="Calibri"/>
              </a:rPr>
              <a:t>epar</a:t>
            </a:r>
            <a:r>
              <a:rPr lang="es-CO" sz="1400" spc="-20" dirty="0" smtClean="0">
                <a:latin typeface="Arial "/>
                <a:cs typeface="Calibri"/>
              </a:rPr>
              <a:t>t</a:t>
            </a:r>
            <a:r>
              <a:rPr lang="es-CO" sz="1400" spc="-10" dirty="0" smtClean="0">
                <a:latin typeface="Arial "/>
                <a:cs typeface="Calibri"/>
              </a:rPr>
              <a:t>am</a:t>
            </a:r>
            <a:r>
              <a:rPr lang="es-CO" sz="1400" spc="-5" dirty="0" smtClean="0">
                <a:latin typeface="Arial "/>
                <a:cs typeface="Calibri"/>
              </a:rPr>
              <a:t>e</a:t>
            </a:r>
            <a:r>
              <a:rPr lang="es-CO" sz="1400" spc="-20" dirty="0" smtClean="0">
                <a:latin typeface="Arial "/>
                <a:cs typeface="Calibri"/>
              </a:rPr>
              <a:t>n</a:t>
            </a:r>
            <a:r>
              <a:rPr lang="es-CO" sz="1400" spc="-25" dirty="0" smtClean="0">
                <a:latin typeface="Arial "/>
                <a:cs typeface="Calibri"/>
              </a:rPr>
              <a:t>t</a:t>
            </a:r>
            <a:r>
              <a:rPr lang="es-CO" sz="1400" dirty="0" smtClean="0">
                <a:latin typeface="Arial "/>
                <a:cs typeface="Calibri"/>
              </a:rPr>
              <a:t>o</a:t>
            </a:r>
            <a:r>
              <a:rPr lang="es-CO" sz="1400" spc="-5" dirty="0" smtClean="0">
                <a:latin typeface="Arial "/>
                <a:cs typeface="Calibri"/>
              </a:rPr>
              <a:t>s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d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lang="es-CO" sz="1400" spc="-10" dirty="0" smtClean="0">
                <a:latin typeface="Arial "/>
                <a:cs typeface="Calibri"/>
              </a:rPr>
              <a:t>Antioquia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lang="es-CO" sz="1400" spc="-5" dirty="0" smtClean="0">
                <a:latin typeface="Arial "/>
                <a:cs typeface="Calibri"/>
              </a:rPr>
              <a:t> Atlántico, Boyacá, Cundinamarca, La Guajira, Meta, Nariño, Tolima y Valle del Cauca</a:t>
            </a:r>
            <a:r>
              <a:rPr lang="es-CO" sz="1400" spc="80" dirty="0" smtClean="0">
                <a:latin typeface="Arial "/>
                <a:cs typeface="Calibri"/>
              </a:rPr>
              <a:t>, </a:t>
            </a:r>
            <a:r>
              <a:rPr sz="1400" spc="-10" dirty="0" err="1" smtClean="0">
                <a:latin typeface="Arial "/>
                <a:cs typeface="Calibri"/>
              </a:rPr>
              <a:t>fue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on</a:t>
            </a:r>
            <a:r>
              <a:rPr sz="1400" spc="65" dirty="0" smtClean="0">
                <a:latin typeface="Arial "/>
                <a:cs typeface="Calibri"/>
              </a:rPr>
              <a:t> </a:t>
            </a:r>
            <a:r>
              <a:rPr sz="1400" spc="1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spc="7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que </a:t>
            </a:r>
            <a:r>
              <a:rPr sz="1400" spc="-10" dirty="0" err="1" smtClean="0">
                <a:latin typeface="Arial "/>
                <a:cs typeface="Calibri"/>
              </a:rPr>
              <a:t>más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se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5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2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on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ntidad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me</a:t>
            </a:r>
            <a:r>
              <a:rPr sz="1400" spc="-5" dirty="0" err="1" smtClean="0">
                <a:latin typeface="Arial "/>
                <a:cs typeface="Calibri"/>
              </a:rPr>
              <a:t>dia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0" dirty="0" err="1" smtClean="0">
                <a:latin typeface="Arial "/>
                <a:cs typeface="Calibri"/>
              </a:rPr>
              <a:t>te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dis</a:t>
            </a:r>
            <a:r>
              <a:rPr sz="1400" spc="-15" dirty="0" err="1" smtClean="0">
                <a:latin typeface="Arial "/>
                <a:cs typeface="Calibri"/>
              </a:rPr>
              <a:t>t</a:t>
            </a:r>
            <a:r>
              <a:rPr sz="1400" spc="-5" dirty="0" err="1" smtClean="0">
                <a:latin typeface="Arial "/>
                <a:cs typeface="Calibri"/>
              </a:rPr>
              <a:t>in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10" dirty="0" err="1" smtClean="0">
                <a:latin typeface="Arial "/>
                <a:cs typeface="Calibri"/>
              </a:rPr>
              <a:t>nal</a:t>
            </a:r>
            <a:r>
              <a:rPr sz="1400" spc="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0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de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7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-20" dirty="0" err="1" smtClean="0">
                <a:latin typeface="Arial "/>
                <a:cs typeface="Calibri"/>
              </a:rPr>
              <a:t>t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nci</a:t>
            </a:r>
            <a:r>
              <a:rPr sz="1400" dirty="0" err="1" smtClean="0">
                <a:latin typeface="Arial "/>
                <a:cs typeface="Calibri"/>
              </a:rPr>
              <a:t>ó</a:t>
            </a:r>
            <a:r>
              <a:rPr sz="1400" spc="-10" dirty="0" err="1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spc="-5" dirty="0" err="1" smtClean="0">
                <a:latin typeface="Arial "/>
                <a:cs typeface="Calibri"/>
              </a:rPr>
              <a:t>u</a:t>
            </a:r>
            <a:r>
              <a:rPr sz="1400" spc="-10" dirty="0" err="1" smtClean="0">
                <a:latin typeface="Arial "/>
                <a:cs typeface="Calibri"/>
              </a:rPr>
              <a:t>a</a:t>
            </a:r>
            <a:r>
              <a:rPr sz="1400" spc="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-10" dirty="0" smtClean="0">
                <a:latin typeface="Arial "/>
                <a:cs typeface="Calibri"/>
              </a:rPr>
              <a:t>o</a:t>
            </a:r>
            <a:r>
              <a:rPr sz="1400" spc="-5" dirty="0" smtClean="0">
                <a:latin typeface="Arial "/>
                <a:cs typeface="Calibri"/>
              </a:rPr>
              <a:t>n: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lang="es-CO" sz="1400" spc="-5" dirty="0" smtClean="0">
                <a:latin typeface="Arial "/>
                <a:cs typeface="Calibri"/>
              </a:rPr>
              <a:t>Atención</a:t>
            </a:r>
            <a:r>
              <a:rPr sz="1400" spc="-5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p</a:t>
            </a:r>
            <a:r>
              <a:rPr sz="1400" spc="-1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ese</a:t>
            </a:r>
            <a:r>
              <a:rPr sz="1400" spc="-5" dirty="0" err="1" smtClean="0">
                <a:latin typeface="Arial "/>
                <a:cs typeface="Calibri"/>
              </a:rPr>
              <a:t>ncial</a:t>
            </a:r>
            <a:r>
              <a:rPr lang="es-CO" sz="1400" spc="-5" dirty="0" smtClean="0">
                <a:latin typeface="Arial "/>
                <a:cs typeface="Calibri"/>
              </a:rPr>
              <a:t>, Chat institucional, </a:t>
            </a:r>
            <a:r>
              <a:rPr lang="es-CO" sz="1400" dirty="0">
                <a:latin typeface="Arial "/>
                <a:cs typeface="Calibri"/>
              </a:rPr>
              <a:t>Correo Electrónico, </a:t>
            </a:r>
            <a:r>
              <a:rPr lang="es-CO" sz="1400" dirty="0" smtClean="0">
                <a:latin typeface="Arial "/>
                <a:cs typeface="Calibri"/>
              </a:rPr>
              <a:t>Radicación personal, </a:t>
            </a:r>
            <a:r>
              <a:rPr lang="es-CO" sz="1400" dirty="0">
                <a:latin typeface="Arial "/>
                <a:cs typeface="Calibri"/>
              </a:rPr>
              <a:t>Teléfono fijo </a:t>
            </a:r>
            <a:r>
              <a:rPr sz="1400" dirty="0" smtClean="0">
                <a:latin typeface="Arial "/>
                <a:cs typeface="Calibri"/>
              </a:rPr>
              <a:t>q</a:t>
            </a:r>
            <a:r>
              <a:rPr sz="1400" spc="-10" dirty="0" smtClean="0">
                <a:latin typeface="Arial "/>
                <a:cs typeface="Calibri"/>
              </a:rPr>
              <a:t>ue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dirty="0" smtClean="0">
                <a:latin typeface="Arial "/>
                <a:cs typeface="Calibri"/>
              </a:rPr>
              <a:t>s</a:t>
            </a:r>
            <a:r>
              <a:rPr sz="1400" spc="-10" dirty="0" smtClean="0">
                <a:latin typeface="Arial "/>
                <a:cs typeface="Calibri"/>
              </a:rPr>
              <a:t>on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0" dirty="0" err="1" smtClean="0">
                <a:latin typeface="Arial "/>
                <a:cs typeface="Calibri"/>
              </a:rPr>
              <a:t>l</a:t>
            </a:r>
            <a:r>
              <a:rPr sz="1400" spc="-10" dirty="0" err="1" smtClean="0">
                <a:latin typeface="Arial "/>
                <a:cs typeface="Calibri"/>
              </a:rPr>
              <a:t>os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-20" dirty="0" err="1" smtClean="0">
                <a:latin typeface="Arial "/>
                <a:cs typeface="Calibri"/>
              </a:rPr>
              <a:t>c</a:t>
            </a:r>
            <a:r>
              <a:rPr sz="1400" dirty="0" err="1" smtClean="0">
                <a:latin typeface="Arial "/>
                <a:cs typeface="Calibri"/>
              </a:rPr>
              <a:t>a</a:t>
            </a:r>
            <a:r>
              <a:rPr sz="1400" spc="-10" dirty="0" err="1" smtClean="0">
                <a:latin typeface="Arial "/>
                <a:cs typeface="Calibri"/>
              </a:rPr>
              <a:t>nal</a:t>
            </a:r>
            <a:r>
              <a:rPr sz="1400" spc="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20" dirty="0" smtClean="0">
                <a:latin typeface="Arial "/>
                <a:cs typeface="Calibri"/>
              </a:rPr>
              <a:t>c</a:t>
            </a:r>
            <a:r>
              <a:rPr sz="1400" dirty="0" smtClean="0">
                <a:latin typeface="Arial "/>
                <a:cs typeface="Calibri"/>
              </a:rPr>
              <a:t>o</a:t>
            </a:r>
            <a:r>
              <a:rPr sz="1400" spc="-10" dirty="0" smtClean="0">
                <a:latin typeface="Arial "/>
                <a:cs typeface="Calibri"/>
              </a:rPr>
              <a:t>n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err="1" smtClean="0">
                <a:latin typeface="Arial "/>
                <a:cs typeface="Calibri"/>
              </a:rPr>
              <a:t>l</a:t>
            </a:r>
            <a:r>
              <a:rPr sz="1400" dirty="0" err="1" smtClean="0">
                <a:latin typeface="Arial "/>
                <a:cs typeface="Calibri"/>
              </a:rPr>
              <a:t>o</a:t>
            </a:r>
            <a:r>
              <a:rPr sz="1400" spc="-5" dirty="0" err="1" smtClean="0">
                <a:latin typeface="Arial "/>
                <a:cs typeface="Calibri"/>
              </a:rPr>
              <a:t>s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5" dirty="0" smtClean="0">
                <a:latin typeface="Arial "/>
                <a:cs typeface="Calibri"/>
              </a:rPr>
              <a:t> </a:t>
            </a:r>
            <a:r>
              <a:rPr sz="1400" spc="-10" dirty="0" smtClean="0">
                <a:latin typeface="Arial "/>
                <a:cs typeface="Calibri"/>
              </a:rPr>
              <a:t>q</a:t>
            </a:r>
            <a:r>
              <a:rPr sz="1400" spc="0" dirty="0" smtClean="0">
                <a:latin typeface="Arial "/>
                <a:cs typeface="Calibri"/>
              </a:rPr>
              <a:t>u</a:t>
            </a:r>
            <a:r>
              <a:rPr sz="1400" spc="-10" dirty="0" smtClean="0">
                <a:latin typeface="Arial "/>
                <a:cs typeface="Calibri"/>
              </a:rPr>
              <a:t>e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5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c</a:t>
            </a:r>
            <a:r>
              <a:rPr sz="1400" spc="-5" dirty="0" err="1" smtClean="0">
                <a:latin typeface="Arial "/>
                <a:cs typeface="Calibri"/>
              </a:rPr>
              <a:t>u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20" dirty="0" err="1" smtClean="0">
                <a:latin typeface="Arial "/>
                <a:cs typeface="Calibri"/>
              </a:rPr>
              <a:t>n</a:t>
            </a:r>
            <a:r>
              <a:rPr sz="1400" spc="-10" dirty="0" err="1" smtClean="0">
                <a:latin typeface="Arial "/>
                <a:cs typeface="Calibri"/>
              </a:rPr>
              <a:t>ta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60" dirty="0" smtClean="0">
                <a:latin typeface="Arial "/>
                <a:cs typeface="Calibri"/>
              </a:rPr>
              <a:t> </a:t>
            </a:r>
            <a:r>
              <a:rPr sz="1400" spc="-5" dirty="0" smtClean="0">
                <a:latin typeface="Arial "/>
                <a:cs typeface="Calibri"/>
              </a:rPr>
              <a:t>la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sz="1400" spc="-45" dirty="0" smtClean="0">
                <a:latin typeface="Arial "/>
                <a:cs typeface="Calibri"/>
              </a:rPr>
              <a:t> </a:t>
            </a:r>
            <a:r>
              <a:rPr sz="1400" spc="-10" dirty="0" err="1" smtClean="0">
                <a:latin typeface="Arial "/>
                <a:cs typeface="Calibri"/>
              </a:rPr>
              <a:t>Di</a:t>
            </a:r>
            <a:r>
              <a:rPr sz="1400" spc="-15" dirty="0" err="1" smtClean="0">
                <a:latin typeface="Arial "/>
                <a:cs typeface="Calibri"/>
              </a:rPr>
              <a:t>r</a:t>
            </a:r>
            <a:r>
              <a:rPr sz="1400" spc="-10" dirty="0" err="1" smtClean="0">
                <a:latin typeface="Arial "/>
                <a:cs typeface="Calibri"/>
              </a:rPr>
              <a:t>e</a:t>
            </a:r>
            <a:r>
              <a:rPr sz="1400" spc="-5" dirty="0" err="1" smtClean="0">
                <a:latin typeface="Arial "/>
                <a:cs typeface="Calibri"/>
              </a:rPr>
              <a:t>cción</a:t>
            </a:r>
            <a:r>
              <a:rPr sz="1400" spc="-5" dirty="0" smtClean="0">
                <a:latin typeface="Arial "/>
                <a:cs typeface="Calibri"/>
              </a:rPr>
              <a:t>,</a:t>
            </a:r>
            <a:r>
              <a:rPr sz="1400" dirty="0" smtClean="0">
                <a:latin typeface="Arial "/>
                <a:cs typeface="Calibri"/>
              </a:rPr>
              <a:t> </a:t>
            </a:r>
            <a:r>
              <a:rPr lang="es-CO" sz="1400" dirty="0" smtClean="0">
                <a:latin typeface="Arial "/>
                <a:cs typeface="Calibri"/>
              </a:rPr>
              <a:t> Teléfono: </a:t>
            </a:r>
            <a:r>
              <a:rPr lang="es-CO" sz="1400" spc="-5" dirty="0" smtClean="0">
                <a:latin typeface="Arial "/>
                <a:cs typeface="Calibri"/>
              </a:rPr>
              <a:t>555-79-26.</a:t>
            </a:r>
          </a:p>
          <a:p>
            <a:pPr marL="12700" marR="6350" algn="just">
              <a:lnSpc>
                <a:spcPct val="100000"/>
              </a:lnSpc>
            </a:pPr>
            <a:endParaRPr sz="1050" dirty="0">
              <a:latin typeface="Arial "/>
            </a:endParaRPr>
          </a:p>
          <a:p>
            <a:pPr marL="12700" marR="7620" algn="just">
              <a:lnSpc>
                <a:spcPct val="100200"/>
              </a:lnSpc>
            </a:pP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10" dirty="0">
                <a:latin typeface="Arial "/>
                <a:cs typeface="Calibri"/>
              </a:rPr>
              <a:t>dicional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7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dirty="0">
                <a:latin typeface="Arial "/>
                <a:cs typeface="Calibri"/>
              </a:rPr>
              <a:t>an</a:t>
            </a:r>
            <a:r>
              <a:rPr sz="1400" spc="-5" dirty="0">
                <a:latin typeface="Arial "/>
                <a:cs typeface="Calibri"/>
              </a:rPr>
              <a:t>ales,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Su</a:t>
            </a:r>
            <a:r>
              <a:rPr sz="1400" spc="-5" dirty="0">
                <a:latin typeface="Arial "/>
                <a:cs typeface="Calibri"/>
              </a:rPr>
              <a:t>bdi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ción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8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s</a:t>
            </a:r>
            <a:r>
              <a:rPr sz="1400" spc="-5" dirty="0">
                <a:latin typeface="Arial "/>
                <a:cs typeface="Calibri"/>
              </a:rPr>
              <a:t>t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20" dirty="0">
                <a:latin typeface="Arial "/>
                <a:cs typeface="Calibri"/>
              </a:rPr>
              <a:t>at</a:t>
            </a:r>
            <a:r>
              <a:rPr sz="1400" spc="-10" dirty="0">
                <a:latin typeface="Arial "/>
                <a:cs typeface="Calibri"/>
              </a:rPr>
              <a:t>égi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y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5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Coo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dinación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7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10" dirty="0">
                <a:latin typeface="Arial "/>
                <a:cs typeface="Calibri"/>
              </a:rPr>
              <a:t>mbe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5" dirty="0">
                <a:latin typeface="Arial "/>
                <a:cs typeface="Calibri"/>
              </a:rPr>
              <a:t>il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indó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at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5" dirty="0">
                <a:latin typeface="Arial "/>
                <a:cs typeface="Calibri"/>
              </a:rPr>
              <a:t>i</a:t>
            </a:r>
            <a:r>
              <a:rPr sz="1400" spc="-10" dirty="0">
                <a:latin typeface="Arial "/>
                <a:cs typeface="Calibri"/>
              </a:rPr>
              <a:t>ón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ial</a:t>
            </a:r>
            <a:r>
              <a:rPr sz="1400" dirty="0">
                <a:latin typeface="Arial "/>
                <a:cs typeface="Calibri"/>
              </a:rPr>
              <a:t>   </a:t>
            </a:r>
            <a:r>
              <a:rPr sz="1400" spc="114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en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5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di</a:t>
            </a:r>
            <a:r>
              <a:rPr sz="1400" spc="-45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ere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dirty="0">
                <a:latin typeface="Arial "/>
                <a:cs typeface="Calibri"/>
              </a:rPr>
              <a:t>e</a:t>
            </a:r>
            <a:r>
              <a:rPr sz="1400" spc="-10" dirty="0">
                <a:latin typeface="Arial "/>
                <a:cs typeface="Calibri"/>
              </a:rPr>
              <a:t>spaci</a:t>
            </a:r>
            <a:r>
              <a:rPr sz="1400" dirty="0">
                <a:latin typeface="Arial "/>
                <a:cs typeface="Calibri"/>
              </a:rPr>
              <a:t>o</a:t>
            </a:r>
            <a:r>
              <a:rPr sz="1400" spc="-5" dirty="0">
                <a:latin typeface="Arial "/>
                <a:cs typeface="Calibri"/>
              </a:rPr>
              <a:t>s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6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-5" dirty="0">
                <a:latin typeface="Arial "/>
                <a:cs typeface="Calibri"/>
              </a:rPr>
              <a:t> sociali</a:t>
            </a:r>
            <a:r>
              <a:rPr sz="1400" spc="-30" dirty="0">
                <a:latin typeface="Arial "/>
                <a:cs typeface="Calibri"/>
              </a:rPr>
              <a:t>z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ión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norm</a:t>
            </a:r>
            <a:r>
              <a:rPr sz="1400" spc="-2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tivid</a:t>
            </a:r>
            <a:r>
              <a:rPr sz="1400" spc="-10" dirty="0">
                <a:latin typeface="Arial "/>
                <a:cs typeface="Calibri"/>
              </a:rPr>
              <a:t>ad</a:t>
            </a:r>
            <a:r>
              <a:rPr sz="1400" dirty="0">
                <a:latin typeface="Arial "/>
                <a:cs typeface="Calibri"/>
              </a:rPr>
              <a:t> 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y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5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ctivid</a:t>
            </a:r>
            <a:r>
              <a:rPr sz="1400" spc="-10" dirty="0">
                <a:latin typeface="Arial "/>
                <a:cs typeface="Calibri"/>
              </a:rPr>
              <a:t>ad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bombe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5" dirty="0">
                <a:latin typeface="Arial "/>
                <a:cs typeface="Calibri"/>
              </a:rPr>
              <a:t>il</a:t>
            </a:r>
            <a:r>
              <a:rPr sz="1400" spc="2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</a:t>
            </a:r>
            <a:r>
              <a:rPr sz="1400" spc="-20" dirty="0">
                <a:latin typeface="Arial "/>
                <a:cs typeface="Calibri"/>
              </a:rPr>
              <a:t>n</a:t>
            </a:r>
            <a:r>
              <a:rPr sz="1400" spc="-30" dirty="0">
                <a:latin typeface="Arial "/>
                <a:cs typeface="Calibri"/>
              </a:rPr>
              <a:t>f</a:t>
            </a:r>
            <a:r>
              <a:rPr sz="1400" spc="-10" dirty="0">
                <a:latin typeface="Arial "/>
                <a:cs typeface="Calibri"/>
              </a:rPr>
              <a:t>ormidad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planeación</a:t>
            </a:r>
            <a:r>
              <a:rPr sz="1400" spc="3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20" dirty="0">
                <a:latin typeface="Arial "/>
                <a:cs typeface="Calibri"/>
              </a:rPr>
              <a:t>st</a:t>
            </a:r>
            <a:r>
              <a:rPr sz="1400" spc="-10" dirty="0">
                <a:latin typeface="Arial "/>
                <a:cs typeface="Calibri"/>
              </a:rPr>
              <a:t>ablecid</a:t>
            </a:r>
            <a:r>
              <a:rPr sz="1400" dirty="0">
                <a:latin typeface="Arial "/>
                <a:cs typeface="Calibri"/>
              </a:rPr>
              <a:t>a</a:t>
            </a:r>
            <a:r>
              <a:rPr sz="1400" spc="-5" dirty="0">
                <a:latin typeface="Arial "/>
                <a:cs typeface="Calibri"/>
              </a:rPr>
              <a:t>.</a:t>
            </a:r>
            <a:endParaRPr sz="14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636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9" name="object 3"/>
          <p:cNvSpPr txBox="1"/>
          <p:nvPr/>
        </p:nvSpPr>
        <p:spPr>
          <a:xfrm>
            <a:off x="1342335" y="848633"/>
            <a:ext cx="9811117" cy="697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2.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3</a:t>
            </a:r>
            <a:r>
              <a:rPr b="1" spc="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S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IS</a:t>
            </a:r>
            <a:r>
              <a:rPr b="1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F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CCIÓN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ENCIÓN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L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US</a:t>
            </a:r>
            <a:r>
              <a:rPr b="1" spc="-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</a:t>
            </a:r>
            <a:r>
              <a:rPr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RIO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: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>
              <a:lnSpc>
                <a:spcPct val="100000"/>
              </a:lnSpc>
            </a:pPr>
            <a:r>
              <a:rPr sz="1400" spc="-15" dirty="0">
                <a:latin typeface="Arial "/>
                <a:cs typeface="Calibri"/>
              </a:rPr>
              <a:t>L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amie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apli</a:t>
            </a:r>
            <a:r>
              <a:rPr sz="1400" spc="-1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ó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omp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día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lang="es-CO" sz="1400" spc="-10" dirty="0">
                <a:latin typeface="Arial "/>
                <a:cs typeface="Calibri"/>
              </a:rPr>
              <a:t>4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egu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adas,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las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ales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oja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siguie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esul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-10" dirty="0">
                <a:latin typeface="Arial "/>
                <a:cs typeface="Calibri"/>
              </a:rPr>
              <a:t>ados:</a:t>
            </a:r>
            <a:endParaRPr sz="1400" dirty="0">
              <a:latin typeface="Arial "/>
              <a:cs typeface="Calibri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342335" y="1840369"/>
            <a:ext cx="312344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s-CO" sz="14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DESEMPEÑO DEL CANAL DEL CONTACTO QUE UTILIZÓ </a:t>
            </a:r>
            <a:endParaRPr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47847"/>
              </p:ext>
            </p:extLst>
          </p:nvPr>
        </p:nvGraphicFramePr>
        <p:xfrm>
          <a:off x="1413164" y="2975103"/>
          <a:ext cx="4445000" cy="17145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4184465260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976300858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987690817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¿Cómo califica el desempeño del canal de contacto que utilizó?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7260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7,58%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419982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20,45%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4785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2,27%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3074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65,91%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82569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3,79%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4253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7038293"/>
                  </a:ext>
                </a:extLst>
              </a:tr>
            </a:tbl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17888"/>
              </p:ext>
            </p:extLst>
          </p:nvPr>
        </p:nvGraphicFramePr>
        <p:xfrm>
          <a:off x="6488546" y="246075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053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756314" y="1258908"/>
            <a:ext cx="72434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CO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CORDIALIDAD Y DISPOSICIÓN DEL SERVIDOR </a:t>
            </a: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142831"/>
              </p:ext>
            </p:extLst>
          </p:nvPr>
        </p:nvGraphicFramePr>
        <p:xfrm>
          <a:off x="659246" y="2510580"/>
          <a:ext cx="4445000" cy="1905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145446434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00090894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318298971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Cordialidad y disposición del servidor para ayudarle a responder sus dudas, inquietudes o solicitudes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3542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9,09%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046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22,73%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82498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2,27%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027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61,36%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29448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4,55%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8143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713364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878121"/>
              </p:ext>
            </p:extLst>
          </p:nvPr>
        </p:nvGraphicFramePr>
        <p:xfrm>
          <a:off x="5763492" y="22051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8384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951213" y="1103504"/>
            <a:ext cx="55764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CALIDAD DE RESPUESTA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241469"/>
              </p:ext>
            </p:extLst>
          </p:nvPr>
        </p:nvGraphicFramePr>
        <p:xfrm>
          <a:off x="1651000" y="2595419"/>
          <a:ext cx="4445000" cy="15112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4224869276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51910684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69048886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La calidad de la respuesta a su solicitud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745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10,61%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68245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22,73%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74883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0,76%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9538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61,36%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10340"/>
                  </a:ext>
                </a:extLst>
              </a:tr>
              <a:tr h="1777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4,55%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1585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2005998"/>
                  </a:ext>
                </a:extLst>
              </a:tr>
            </a:tbl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265873"/>
              </p:ext>
            </p:extLst>
          </p:nvPr>
        </p:nvGraphicFramePr>
        <p:xfrm>
          <a:off x="6781800" y="17912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1280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1356</Words>
  <Application>Microsoft Office PowerPoint</Application>
  <PresentationFormat>Panorámica</PresentationFormat>
  <Paragraphs>205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 </vt:lpstr>
      <vt:lpstr>Arial Black</vt:lpstr>
      <vt:lpstr>Calibri</vt:lpstr>
      <vt:lpstr>Calibri Light</vt:lpstr>
      <vt:lpstr>Helvetica LT Std</vt:lpstr>
      <vt:lpstr>Helvetica LT Std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Angie galvis</dc:creator>
  <cp:lastModifiedBy>Atención Ciudadano</cp:lastModifiedBy>
  <cp:revision>39</cp:revision>
  <dcterms:created xsi:type="dcterms:W3CDTF">2022-08-17T18:06:04Z</dcterms:created>
  <dcterms:modified xsi:type="dcterms:W3CDTF">2022-08-22T21:48:15Z</dcterms:modified>
</cp:coreProperties>
</file>