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3" r:id="rId5"/>
    <p:sldId id="268" r:id="rId6"/>
    <p:sldId id="270" r:id="rId7"/>
    <p:sldId id="269" r:id="rId8"/>
    <p:sldId id="271" r:id="rId9"/>
    <p:sldId id="272" r:id="rId10"/>
    <p:sldId id="274" r:id="rId11"/>
    <p:sldId id="273" r:id="rId12"/>
    <p:sldId id="275" r:id="rId13"/>
    <p:sldId id="266" r:id="rId14"/>
    <p:sldId id="267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3%20cuatrimestre\ENCUESTAS%20DE%20SATISFACCION%20III%20CUATRIMEST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3%20cuatrimestre\ENCUESTAS%20DE%20SATISFACCION%20III%20CUATRIMEST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3%20cuatrimestre\ENCUESTAS%20DE%20SATISFACCION%20III%20CUATRIMESTR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3%20cuatrimestre\ENCUESTAS%20DE%20SATISFACCION%20III%20CUATRIMESTR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Atenci&#243;n%20al%20ciudadano\ENCUESTA%20DE%20SATISFACCI&#211;N\2022\3%20cuatrimestre\ENCUESTAS%20DE%20SATISFACCION%20III%20CUATRIMESTR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ENCUESTAS%20DE%20SATISFACCION(1-466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ownloads\ENCUESTAS%20DE%20SATISFACCION(1-466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III CUATRIMESTRE.xlsx]Hoja6!TablaDinámica10</c:name>
    <c:fmtId val="8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Total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Hoja6!$B$3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06-40DD-994E-E20763F25E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B06-40DD-994E-E20763F25E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B06-40DD-994E-E20763F25E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B06-40DD-994E-E20763F25ED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B06-40DD-994E-E20763F25ED4}"/>
              </c:ext>
            </c:extLst>
          </c:dPt>
          <c:cat>
            <c:strRef>
              <c:f>Hoja6!$A$4:$A$9</c:f>
              <c:strCache>
                <c:ptCount val="5"/>
                <c:pt idx="0">
                  <c:v>Entidad Bomberil</c:v>
                </c:pt>
                <c:pt idx="1">
                  <c:v>Entidad Pública</c:v>
                </c:pt>
                <c:pt idx="2">
                  <c:v>Entidad Territorial</c:v>
                </c:pt>
                <c:pt idx="3">
                  <c:v>Persona Jurídica</c:v>
                </c:pt>
                <c:pt idx="4">
                  <c:v>Persona Natural</c:v>
                </c:pt>
              </c:strCache>
            </c:strRef>
          </c:cat>
          <c:val>
            <c:numRef>
              <c:f>Hoja6!$B$4:$B$9</c:f>
              <c:numCache>
                <c:formatCode>General</c:formatCode>
                <c:ptCount val="5"/>
                <c:pt idx="0">
                  <c:v>23</c:v>
                </c:pt>
                <c:pt idx="1">
                  <c:v>1</c:v>
                </c:pt>
                <c:pt idx="2">
                  <c:v>23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B06-40DD-994E-E20763F25E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III CUATRIMESTRE.xlsx]Hoja6!TablaDinámica12</c:name>
    <c:fmtId val="4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Hoja6!$B$41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E70-47C0-B26B-4A9C253B60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E70-47C0-B26B-4A9C253B608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E70-47C0-B26B-4A9C253B608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E70-47C0-B26B-4A9C253B6085}"/>
              </c:ext>
            </c:extLst>
          </c:dPt>
          <c:cat>
            <c:strRef>
              <c:f>Hoja6!$A$42:$A$46</c:f>
              <c:strCache>
                <c:ptCount val="4"/>
                <c:pt idx="0">
                  <c:v>Atención Personalizada</c:v>
                </c:pt>
                <c:pt idx="1">
                  <c:v>Chat institucional</c:v>
                </c:pt>
                <c:pt idx="2">
                  <c:v>Correo electrónico</c:v>
                </c:pt>
                <c:pt idx="3">
                  <c:v>Teléfono o celular</c:v>
                </c:pt>
              </c:strCache>
            </c:strRef>
          </c:cat>
          <c:val>
            <c:numRef>
              <c:f>Hoja6!$B$42:$B$46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43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E70-47C0-B26B-4A9C253B60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III CUATRIMESTRE.xlsx]Hoja6!TablaDinámica11</c:name>
    <c:fmtId val="3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  <a:sp3d/>
        </c:spPr>
        <c:marker>
          <c:symbol val="none"/>
        </c:marker>
      </c:pivotFmt>
    </c:pivotFmts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Hoja6!$B$16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Hoja6!$A$17:$A$35</c:f>
              <c:strCache>
                <c:ptCount val="18"/>
                <c:pt idx="0">
                  <c:v>Antioquia</c:v>
                </c:pt>
                <c:pt idx="1">
                  <c:v>Arauca </c:v>
                </c:pt>
                <c:pt idx="2">
                  <c:v>Boyacá</c:v>
                </c:pt>
                <c:pt idx="3">
                  <c:v>Caldas</c:v>
                </c:pt>
                <c:pt idx="4">
                  <c:v>Caquetá</c:v>
                </c:pt>
                <c:pt idx="5">
                  <c:v>Cauca</c:v>
                </c:pt>
                <c:pt idx="6">
                  <c:v>Chocó</c:v>
                </c:pt>
                <c:pt idx="7">
                  <c:v>Córdoba </c:v>
                </c:pt>
                <c:pt idx="8">
                  <c:v>Cundinamarca</c:v>
                </c:pt>
                <c:pt idx="9">
                  <c:v>Magdalena</c:v>
                </c:pt>
                <c:pt idx="10">
                  <c:v>Meta</c:v>
                </c:pt>
                <c:pt idx="11">
                  <c:v>Nariño </c:v>
                </c:pt>
                <c:pt idx="12">
                  <c:v>Norte de Santander</c:v>
                </c:pt>
                <c:pt idx="13">
                  <c:v>Risaralda </c:v>
                </c:pt>
                <c:pt idx="14">
                  <c:v>Santander</c:v>
                </c:pt>
                <c:pt idx="15">
                  <c:v>Sucre</c:v>
                </c:pt>
                <c:pt idx="16">
                  <c:v>Tolima</c:v>
                </c:pt>
                <c:pt idx="17">
                  <c:v>Valle del Cauca</c:v>
                </c:pt>
              </c:strCache>
            </c:strRef>
          </c:cat>
          <c:val>
            <c:numRef>
              <c:f>Hoja6!$B$17:$B$35</c:f>
              <c:numCache>
                <c:formatCode>General</c:formatCode>
                <c:ptCount val="18"/>
                <c:pt idx="0">
                  <c:v>3</c:v>
                </c:pt>
                <c:pt idx="1">
                  <c:v>2</c:v>
                </c:pt>
                <c:pt idx="2">
                  <c:v>13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5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4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35-42C0-A55E-D57135D164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71699871"/>
        <c:axId val="1671696959"/>
        <c:axId val="0"/>
      </c:bar3DChart>
      <c:catAx>
        <c:axId val="16716998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1696959"/>
        <c:crosses val="autoZero"/>
        <c:auto val="1"/>
        <c:lblAlgn val="ctr"/>
        <c:lblOffset val="100"/>
        <c:noMultiLvlLbl val="0"/>
      </c:catAx>
      <c:valAx>
        <c:axId val="1671696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16998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III CUATRIMESTRE.xlsx]Hoja6!TablaDinámica13</c:name>
    <c:fmtId val="3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Hoja6!$B$52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Hoja6!$A$53:$A$57</c:f>
              <c:strCache>
                <c:ptCount val="4"/>
                <c:pt idx="0">
                  <c:v>Aceptable</c:v>
                </c:pt>
                <c:pt idx="1">
                  <c:v>Bueno</c:v>
                </c:pt>
                <c:pt idx="2">
                  <c:v>Deficiente</c:v>
                </c:pt>
                <c:pt idx="3">
                  <c:v>Excelente</c:v>
                </c:pt>
              </c:strCache>
            </c:strRef>
          </c:cat>
          <c:val>
            <c:numRef>
              <c:f>Hoja6!$B$53:$B$57</c:f>
              <c:numCache>
                <c:formatCode>General</c:formatCode>
                <c:ptCount val="4"/>
                <c:pt idx="0">
                  <c:v>6</c:v>
                </c:pt>
                <c:pt idx="1">
                  <c:v>16</c:v>
                </c:pt>
                <c:pt idx="2">
                  <c:v>1</c:v>
                </c:pt>
                <c:pt idx="3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50-4C5B-AD77-0B460C3118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1699039"/>
        <c:axId val="1671704863"/>
      </c:lineChart>
      <c:catAx>
        <c:axId val="1671699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1704863"/>
        <c:crosses val="autoZero"/>
        <c:auto val="1"/>
        <c:lblAlgn val="ctr"/>
        <c:lblOffset val="100"/>
        <c:noMultiLvlLbl val="0"/>
      </c:catAx>
      <c:valAx>
        <c:axId val="16717048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1699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[ENCUESTAS DE SATISFACCION III CUATRIMESTRE.xlsx]Hoja6!TablaDinámica14</c:name>
    <c:fmtId val="7"/>
  </c:pivotSource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Hoja6!$B$66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Hoja6!$A$67:$A$71</c:f>
              <c:strCache>
                <c:ptCount val="4"/>
                <c:pt idx="0">
                  <c:v>Aceptable</c:v>
                </c:pt>
                <c:pt idx="1">
                  <c:v>Bueno</c:v>
                </c:pt>
                <c:pt idx="2">
                  <c:v>Excelente</c:v>
                </c:pt>
                <c:pt idx="3">
                  <c:v>Insuficiente</c:v>
                </c:pt>
              </c:strCache>
            </c:strRef>
          </c:cat>
          <c:val>
            <c:numRef>
              <c:f>Hoja6!$B$67:$B$71</c:f>
              <c:numCache>
                <c:formatCode>General</c:formatCode>
                <c:ptCount val="4"/>
                <c:pt idx="0">
                  <c:v>7</c:v>
                </c:pt>
                <c:pt idx="1">
                  <c:v>15</c:v>
                </c:pt>
                <c:pt idx="2">
                  <c:v>27</c:v>
                </c:pt>
                <c:pt idx="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B4-475B-AF31-2B65155E67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1833887"/>
        <c:axId val="1731831807"/>
      </c:lineChart>
      <c:catAx>
        <c:axId val="1731833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1831807"/>
        <c:crosses val="autoZero"/>
        <c:auto val="1"/>
        <c:lblAlgn val="ctr"/>
        <c:lblOffset val="100"/>
        <c:noMultiLvlLbl val="0"/>
      </c:catAx>
      <c:valAx>
        <c:axId val="17318318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1833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v>Total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Lit>
              <c:ptCount val="5"/>
              <c:pt idx="0">
                <c:v>Aceptable</c:v>
              </c:pt>
              <c:pt idx="1">
                <c:v>Bueno</c:v>
              </c:pt>
              <c:pt idx="2">
                <c:v>Deficiente</c:v>
              </c:pt>
              <c:pt idx="3">
                <c:v>Excelente</c:v>
              </c:pt>
              <c:pt idx="4">
                <c:v>Insuficiente</c:v>
              </c:pt>
            </c:strLit>
          </c:cat>
          <c:val>
            <c:numLit>
              <c:formatCode>General</c:formatCode>
              <c:ptCount val="5"/>
              <c:pt idx="0">
                <c:v>14</c:v>
              </c:pt>
              <c:pt idx="1">
                <c:v>30</c:v>
              </c:pt>
              <c:pt idx="2">
                <c:v>1</c:v>
              </c:pt>
              <c:pt idx="3">
                <c:v>81</c:v>
              </c:pt>
              <c:pt idx="4">
                <c:v>6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0-47BD-4083-BA54-C291A8D4DF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4769840"/>
        <c:axId val="264771920"/>
      </c:lineChart>
      <c:catAx>
        <c:axId val="26476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771920"/>
        <c:crosses val="autoZero"/>
        <c:auto val="1"/>
        <c:lblAlgn val="ctr"/>
        <c:lblOffset val="100"/>
        <c:noMultiLvlLbl val="0"/>
      </c:catAx>
      <c:valAx>
        <c:axId val="264771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769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v>Total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Lit>
              <c:ptCount val="5"/>
              <c:pt idx="0">
                <c:v>Aceptable</c:v>
              </c:pt>
              <c:pt idx="1">
                <c:v>Bueno</c:v>
              </c:pt>
              <c:pt idx="2">
                <c:v>Deficiente</c:v>
              </c:pt>
              <c:pt idx="3">
                <c:v>Excelente</c:v>
              </c:pt>
              <c:pt idx="4">
                <c:v>Insuficiente</c:v>
              </c:pt>
            </c:strLit>
          </c:cat>
          <c:val>
            <c:numLit>
              <c:formatCode>General</c:formatCode>
              <c:ptCount val="5"/>
              <c:pt idx="0">
                <c:v>18</c:v>
              </c:pt>
              <c:pt idx="1">
                <c:v>33</c:v>
              </c:pt>
              <c:pt idx="2">
                <c:v>4</c:v>
              </c:pt>
              <c:pt idx="3">
                <c:v>70</c:v>
              </c:pt>
              <c:pt idx="4">
                <c:v>7</c:v>
              </c:pt>
            </c:numLit>
          </c:val>
          <c:smooth val="0"/>
          <c:extLst>
            <c:ext xmlns:c16="http://schemas.microsoft.com/office/drawing/2014/chart" uri="{C3380CC4-5D6E-409C-BE32-E72D297353CC}">
              <c16:uniqueId val="{00000000-906B-4EB4-B2B6-8459194F1C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960480"/>
        <c:axId val="408962560"/>
      </c:lineChart>
      <c:catAx>
        <c:axId val="40896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962560"/>
        <c:crosses val="autoZero"/>
        <c:auto val="1"/>
        <c:lblAlgn val="ctr"/>
        <c:lblOffset val="100"/>
        <c:noMultiLvlLbl val="0"/>
      </c:catAx>
      <c:valAx>
        <c:axId val="40896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96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240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193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4435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306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9198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29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507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977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206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29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22F4B-5742-45CB-BDCA-484F69801ADB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72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22F4B-5742-45CB-BDCA-484F69801ADB}" type="datetimeFigureOut">
              <a:rPr lang="es-CO" smtClean="0"/>
              <a:t>9/12/2022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8E691-3442-49EF-B03B-7CE69C1B0F8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562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" y="0"/>
            <a:ext cx="12190476" cy="685885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416441" y="1967489"/>
            <a:ext cx="756213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002060"/>
                </a:solidFill>
                <a:latin typeface="Helvetica LT Std" panose="020B0704020202030204" pitchFamily="34" charset="0"/>
              </a:rPr>
              <a:t>INFORME </a:t>
            </a:r>
            <a:r>
              <a:rPr lang="es-MX" sz="2800" b="1" dirty="0">
                <a:solidFill>
                  <a:srgbClr val="002060"/>
                </a:solidFill>
                <a:latin typeface="Helvetica LT Std" panose="020B0704020202030204" pitchFamily="34" charset="0"/>
              </a:rPr>
              <a:t>ENCUESTAS DE SATISFACCIÓN DE USUARIOS</a:t>
            </a:r>
          </a:p>
          <a:p>
            <a:pPr algn="ctr"/>
            <a:r>
              <a:rPr lang="es-MX" sz="2800" b="1" dirty="0">
                <a:solidFill>
                  <a:srgbClr val="002060"/>
                </a:solidFill>
                <a:latin typeface="Helvetica LT Std" panose="020B0704020202030204" pitchFamily="34" charset="0"/>
              </a:rPr>
              <a:t> </a:t>
            </a:r>
            <a:r>
              <a:rPr lang="es-MX" sz="2800" b="1" dirty="0" smtClean="0">
                <a:solidFill>
                  <a:srgbClr val="002060"/>
                </a:solidFill>
                <a:latin typeface="Helvetica LT Std" panose="020B0704020202030204" pitchFamily="34" charset="0"/>
              </a:rPr>
              <a:t>TERCER CUATRIMESTRE</a:t>
            </a:r>
          </a:p>
          <a:p>
            <a:pPr algn="ctr"/>
            <a:r>
              <a:rPr lang="es-MX" sz="2800" b="1" dirty="0" smtClean="0">
                <a:solidFill>
                  <a:srgbClr val="002060"/>
                </a:solidFill>
                <a:latin typeface="Helvetica LT Std" panose="020B0704020202030204" pitchFamily="34" charset="0"/>
              </a:rPr>
              <a:t>2022</a:t>
            </a:r>
            <a:endParaRPr lang="es-MX" sz="2800" b="1" dirty="0">
              <a:solidFill>
                <a:srgbClr val="002060"/>
              </a:solidFill>
              <a:latin typeface="Helvetica LT Std" panose="020B0704020202030204" pitchFamily="34" charset="0"/>
            </a:endParaRPr>
          </a:p>
          <a:p>
            <a:endParaRPr lang="es-CO" sz="7200" b="1" dirty="0">
              <a:solidFill>
                <a:srgbClr val="002060"/>
              </a:solidFill>
              <a:latin typeface="Helvetica LT Std" panose="020B070402020203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3105862" y="4062939"/>
            <a:ext cx="756213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002060"/>
                </a:solidFill>
                <a:latin typeface="Helvetica LT Std Light" panose="020B0403020202020204" pitchFamily="34" charset="0"/>
              </a:rPr>
              <a:t>GESTIÓN ATENCIÓN </a:t>
            </a:r>
            <a:r>
              <a:rPr lang="es-ES" sz="3200" b="1" dirty="0">
                <a:solidFill>
                  <a:srgbClr val="002060"/>
                </a:solidFill>
                <a:latin typeface="Helvetica LT Std Light" panose="020B0403020202020204" pitchFamily="34" charset="0"/>
              </a:rPr>
              <a:t>AL USUARIO</a:t>
            </a:r>
          </a:p>
          <a:p>
            <a:endParaRPr lang="es-CO" sz="3600" b="1" dirty="0">
              <a:solidFill>
                <a:srgbClr val="002060"/>
              </a:solidFill>
              <a:latin typeface="Helvetica LT Std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125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3" name="Rectángulo 2"/>
          <p:cNvSpPr/>
          <p:nvPr/>
        </p:nvSpPr>
        <p:spPr>
          <a:xfrm>
            <a:off x="2179782" y="916816"/>
            <a:ext cx="66501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TIEMPO DE ESPERA PARA ATENCION </a:t>
            </a: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O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RESPUESTA 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797471"/>
              </p:ext>
            </p:extLst>
          </p:nvPr>
        </p:nvGraphicFramePr>
        <p:xfrm>
          <a:off x="1059873" y="2242379"/>
          <a:ext cx="4445000" cy="15240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4112332403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415946521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100037908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Cuenta de Tiempo de espera para atención o respuesta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0978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13,64%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228564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25,00%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353510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Deficiente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3,03%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720829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53,03%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29261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Insuficiente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5,30%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596892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20598531"/>
                  </a:ext>
                </a:extLst>
              </a:tr>
            </a:tbl>
          </a:graphicData>
        </a:graphic>
      </p:graphicFrame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9477235"/>
              </p:ext>
            </p:extLst>
          </p:nvPr>
        </p:nvGraphicFramePr>
        <p:xfrm>
          <a:off x="5996247" y="164338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3457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2554941" y="522011"/>
            <a:ext cx="70821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ANALISIS DEL RESULTADO OBTENIDO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1227761" y="1413353"/>
            <a:ext cx="10326930" cy="41293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algn="just">
              <a:lnSpc>
                <a:spcPct val="100000"/>
              </a:lnSpc>
              <a:tabLst>
                <a:tab pos="299085" algn="l"/>
              </a:tabLst>
            </a:pPr>
            <a:r>
              <a:rPr lang="es-CO" sz="1600" dirty="0" smtClean="0">
                <a:latin typeface="Arial "/>
                <a:cs typeface="Calibri"/>
              </a:rPr>
              <a:t>Teniendo en cuenta las preguntas de satisfacción de servicio podemos concluir que:</a:t>
            </a: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endParaRPr lang="es-CO" sz="1600" dirty="0" smtClean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dirty="0" err="1" smtClean="0">
                <a:latin typeface="Arial "/>
                <a:cs typeface="Calibri"/>
              </a:rPr>
              <a:t>So</a:t>
            </a:r>
            <a:r>
              <a:rPr sz="1600" spc="-10" dirty="0" err="1" smtClean="0">
                <a:latin typeface="Arial "/>
                <a:cs typeface="Calibri"/>
              </a:rPr>
              <a:t>b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20" dirty="0" smtClean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alidad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es</a:t>
            </a:r>
            <a:r>
              <a:rPr sz="1600" spc="-10" dirty="0">
                <a:latin typeface="Arial "/>
                <a:cs typeface="Calibri"/>
              </a:rPr>
              <a:t>pu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5" dirty="0">
                <a:latin typeface="Arial "/>
                <a:cs typeface="Calibri"/>
              </a:rPr>
              <a:t>st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las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 smtClean="0">
                <a:latin typeface="Arial "/>
                <a:cs typeface="Calibri"/>
              </a:rPr>
              <a:t>s</a:t>
            </a:r>
            <a:r>
              <a:rPr sz="1600" spc="5" dirty="0" smtClean="0">
                <a:latin typeface="Arial "/>
                <a:cs typeface="Calibri"/>
              </a:rPr>
              <a:t>o</a:t>
            </a:r>
            <a:r>
              <a:rPr sz="1600" dirty="0" smtClean="0">
                <a:latin typeface="Arial "/>
                <a:cs typeface="Calibri"/>
              </a:rPr>
              <a:t>lici</a:t>
            </a:r>
            <a:r>
              <a:rPr sz="1600" spc="-5" dirty="0" smtClean="0">
                <a:latin typeface="Arial "/>
                <a:cs typeface="Calibri"/>
              </a:rPr>
              <a:t>t</a:t>
            </a:r>
            <a:r>
              <a:rPr sz="1600" spc="-10" dirty="0" smtClean="0">
                <a:latin typeface="Arial "/>
                <a:cs typeface="Calibri"/>
              </a:rPr>
              <a:t>ud</a:t>
            </a:r>
            <a:r>
              <a:rPr sz="1600" dirty="0" smtClean="0">
                <a:latin typeface="Arial "/>
                <a:cs typeface="Calibri"/>
              </a:rPr>
              <a:t>es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e</a:t>
            </a:r>
            <a:r>
              <a:rPr sz="1600" dirty="0" smtClean="0">
                <a:latin typeface="Arial "/>
                <a:cs typeface="Calibri"/>
              </a:rPr>
              <a:t>l</a:t>
            </a:r>
            <a:r>
              <a:rPr lang="es-CO" sz="1600" spc="-5" dirty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61,36</a:t>
            </a:r>
            <a:r>
              <a:rPr sz="1600" dirty="0" smtClean="0">
                <a:latin typeface="Arial "/>
                <a:cs typeface="Calibri"/>
              </a:rPr>
              <a:t>%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(</a:t>
            </a:r>
            <a:r>
              <a:rPr lang="es-CO" sz="1600" spc="-5" dirty="0" smtClean="0">
                <a:latin typeface="Arial "/>
                <a:cs typeface="Calibri"/>
              </a:rPr>
              <a:t>81</a:t>
            </a:r>
            <a:r>
              <a:rPr sz="1600" dirty="0" smtClean="0">
                <a:latin typeface="Arial "/>
                <a:cs typeface="Calibri"/>
              </a:rPr>
              <a:t>)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in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ó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20" dirty="0" err="1">
                <a:latin typeface="Arial "/>
                <a:cs typeface="Calibri"/>
              </a:rPr>
              <a:t>c</a:t>
            </a:r>
            <a:r>
              <a:rPr sz="1600" dirty="0" err="1">
                <a:latin typeface="Arial "/>
                <a:cs typeface="Calibri"/>
              </a:rPr>
              <a:t>omo</a:t>
            </a:r>
            <a:r>
              <a:rPr sz="1600" spc="-15" dirty="0">
                <a:latin typeface="Arial "/>
                <a:cs typeface="Calibri"/>
              </a:rPr>
              <a:t> </a:t>
            </a:r>
            <a:r>
              <a:rPr sz="1600" spc="-30" dirty="0" err="1" smtClean="0">
                <a:latin typeface="Arial "/>
                <a:cs typeface="Calibri"/>
              </a:rPr>
              <a:t>e</a:t>
            </a:r>
            <a:r>
              <a:rPr sz="1600" spc="-35" dirty="0" err="1" smtClean="0">
                <a:latin typeface="Arial "/>
                <a:cs typeface="Calibri"/>
              </a:rPr>
              <a:t>x</a:t>
            </a:r>
            <a:r>
              <a:rPr sz="1600" spc="-1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el</a:t>
            </a:r>
            <a:r>
              <a:rPr sz="1600" spc="-5" dirty="0" err="1" smtClean="0">
                <a:latin typeface="Arial "/>
                <a:cs typeface="Calibri"/>
              </a:rPr>
              <a:t>e</a:t>
            </a:r>
            <a:r>
              <a:rPr sz="1600" spc="-20" dirty="0" err="1" smtClean="0">
                <a:latin typeface="Arial "/>
                <a:cs typeface="Calibri"/>
              </a:rPr>
              <a:t>n</a:t>
            </a:r>
            <a:r>
              <a:rPr sz="1600" spc="-15" dirty="0" err="1" smtClean="0">
                <a:latin typeface="Arial "/>
                <a:cs typeface="Calibri"/>
              </a:rPr>
              <a:t>t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lang="es-CO" sz="1600" dirty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22,</a:t>
            </a:r>
            <a:r>
              <a:rPr lang="es-CO" sz="1600" spc="25" dirty="0" smtClean="0">
                <a:latin typeface="Arial "/>
                <a:cs typeface="Calibri"/>
              </a:rPr>
              <a:t>73</a:t>
            </a:r>
            <a:r>
              <a:rPr sz="1600" dirty="0" smtClean="0">
                <a:latin typeface="Arial "/>
                <a:cs typeface="Calibri"/>
              </a:rPr>
              <a:t>%</a:t>
            </a:r>
            <a:r>
              <a:rPr sz="1600" spc="15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(</a:t>
            </a:r>
            <a:r>
              <a:rPr lang="es-CO" sz="1600" spc="-10" dirty="0" smtClean="0">
                <a:latin typeface="Arial "/>
                <a:cs typeface="Calibri"/>
              </a:rPr>
              <a:t>30</a:t>
            </a:r>
            <a:r>
              <a:rPr sz="1600" dirty="0" smtClean="0">
                <a:latin typeface="Arial "/>
                <a:cs typeface="Calibri"/>
              </a:rPr>
              <a:t>) </a:t>
            </a:r>
            <a:r>
              <a:rPr sz="1600" spc="-10" dirty="0" err="1" smtClean="0">
                <a:latin typeface="Arial "/>
                <a:cs typeface="Calibri"/>
              </a:rPr>
              <a:t>bu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n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lang="es-CO" sz="1600" dirty="0" smtClean="0">
                <a:latin typeface="Arial "/>
                <a:cs typeface="Calibri"/>
              </a:rPr>
              <a:t>.</a:t>
            </a: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endParaRPr sz="16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CO" sz="1600" spc="5" dirty="0" smtClean="0">
                <a:latin typeface="Arial "/>
                <a:cs typeface="Calibri"/>
              </a:rPr>
              <a:t>S</a:t>
            </a:r>
            <a:r>
              <a:rPr sz="1600" spc="5" dirty="0" err="1" smtClean="0">
                <a:latin typeface="Arial "/>
                <a:cs typeface="Calibri"/>
              </a:rPr>
              <a:t>o</a:t>
            </a:r>
            <a:r>
              <a:rPr sz="1600" spc="-10" dirty="0" err="1" smtClean="0">
                <a:latin typeface="Arial "/>
                <a:cs typeface="Calibri"/>
              </a:rPr>
              <a:t>b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5" dirty="0" smtClean="0">
                <a:latin typeface="Arial "/>
                <a:cs typeface="Calibri"/>
              </a:rPr>
              <a:t> e</a:t>
            </a:r>
            <a:r>
              <a:rPr sz="1600" dirty="0" smtClean="0">
                <a:latin typeface="Arial "/>
                <a:cs typeface="Calibri"/>
              </a:rPr>
              <a:t>l </a:t>
            </a:r>
            <a:r>
              <a:rPr sz="1600" dirty="0" err="1" smtClean="0">
                <a:latin typeface="Arial "/>
                <a:cs typeface="Calibri"/>
              </a:rPr>
              <a:t>ti</a:t>
            </a:r>
            <a:r>
              <a:rPr sz="1600" spc="-5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mp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d</a:t>
            </a:r>
            <a:r>
              <a:rPr sz="1600" dirty="0" smtClean="0">
                <a:latin typeface="Arial "/>
                <a:cs typeface="Calibri"/>
              </a:rPr>
              <a:t>e </a:t>
            </a:r>
            <a:r>
              <a:rPr sz="1600" dirty="0" err="1" smtClean="0">
                <a:latin typeface="Arial "/>
                <a:cs typeface="Calibri"/>
              </a:rPr>
              <a:t>es</a:t>
            </a:r>
            <a:r>
              <a:rPr sz="1600" spc="-10" dirty="0" err="1" smtClean="0">
                <a:latin typeface="Arial "/>
                <a:cs typeface="Calibri"/>
              </a:rPr>
              <a:t>p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dirty="0" err="1" smtClean="0">
                <a:latin typeface="Arial "/>
                <a:cs typeface="Calibri"/>
              </a:rPr>
              <a:t>a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p</a:t>
            </a:r>
            <a:r>
              <a:rPr sz="1600" dirty="0" smtClean="0">
                <a:latin typeface="Arial "/>
                <a:cs typeface="Calibri"/>
              </a:rPr>
              <a:t>a</a:t>
            </a:r>
            <a:r>
              <a:rPr sz="1600" spc="-25" dirty="0" smtClean="0">
                <a:latin typeface="Arial "/>
                <a:cs typeface="Calibri"/>
              </a:rPr>
              <a:t>r</a:t>
            </a:r>
            <a:r>
              <a:rPr sz="1600" dirty="0" smtClean="0">
                <a:latin typeface="Arial "/>
                <a:cs typeface="Calibri"/>
              </a:rPr>
              <a:t>a</a:t>
            </a:r>
            <a:r>
              <a:rPr sz="1600" spc="5" dirty="0" smtClean="0">
                <a:latin typeface="Arial "/>
                <a:cs typeface="Calibri"/>
              </a:rPr>
              <a:t> </a:t>
            </a:r>
            <a:r>
              <a:rPr sz="1600" dirty="0" smtClean="0">
                <a:latin typeface="Arial "/>
                <a:cs typeface="Calibri"/>
              </a:rPr>
              <a:t>la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sz="1600" spc="-15" dirty="0" err="1" smtClean="0">
                <a:latin typeface="Arial "/>
                <a:cs typeface="Calibri"/>
              </a:rPr>
              <a:t>at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nc</a:t>
            </a:r>
            <a:r>
              <a:rPr sz="1600" dirty="0" err="1" smtClean="0">
                <a:latin typeface="Arial "/>
                <a:cs typeface="Calibri"/>
              </a:rPr>
              <a:t>ión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53,03</a:t>
            </a:r>
            <a:r>
              <a:rPr sz="1600" dirty="0" smtClean="0">
                <a:latin typeface="Arial "/>
                <a:cs typeface="Calibri"/>
              </a:rPr>
              <a:t>%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(</a:t>
            </a:r>
            <a:r>
              <a:rPr lang="es-CO" sz="1600" spc="-10" dirty="0" smtClean="0">
                <a:latin typeface="Arial "/>
                <a:cs typeface="Calibri"/>
              </a:rPr>
              <a:t>70</a:t>
            </a:r>
            <a:r>
              <a:rPr sz="1600" dirty="0" smtClean="0">
                <a:latin typeface="Arial "/>
                <a:cs typeface="Calibri"/>
              </a:rPr>
              <a:t>)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ali</a:t>
            </a:r>
            <a:r>
              <a:rPr sz="1600" spc="5" dirty="0" err="1" smtClean="0">
                <a:latin typeface="Arial "/>
                <a:cs typeface="Calibri"/>
              </a:rPr>
              <a:t>f</a:t>
            </a:r>
            <a:r>
              <a:rPr sz="1600" dirty="0" err="1" smtClean="0">
                <a:latin typeface="Arial "/>
                <a:cs typeface="Calibri"/>
              </a:rPr>
              <a:t>i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a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dirty="0" err="1" smtClean="0">
                <a:latin typeface="Arial "/>
                <a:cs typeface="Calibri"/>
              </a:rPr>
              <a:t>on</a:t>
            </a:r>
            <a:r>
              <a:rPr sz="1600" spc="-20" dirty="0" smtClean="0">
                <a:latin typeface="Arial "/>
                <a:cs typeface="Calibri"/>
              </a:rPr>
              <a:t> 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omo</a:t>
            </a:r>
            <a:r>
              <a:rPr sz="1600" spc="-15" dirty="0" smtClean="0">
                <a:latin typeface="Arial "/>
                <a:cs typeface="Calibri"/>
              </a:rPr>
              <a:t> </a:t>
            </a:r>
            <a:r>
              <a:rPr sz="1600" spc="-30" dirty="0" err="1" smtClean="0">
                <a:latin typeface="Arial "/>
                <a:cs typeface="Calibri"/>
              </a:rPr>
              <a:t>e</a:t>
            </a:r>
            <a:r>
              <a:rPr sz="1600" spc="-35" dirty="0" err="1" smtClean="0">
                <a:latin typeface="Arial "/>
                <a:cs typeface="Calibri"/>
              </a:rPr>
              <a:t>x</a:t>
            </a:r>
            <a:r>
              <a:rPr sz="1600" spc="-1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el</a:t>
            </a:r>
            <a:r>
              <a:rPr sz="1600" spc="-5" dirty="0" err="1" smtClean="0">
                <a:latin typeface="Arial "/>
                <a:cs typeface="Calibri"/>
              </a:rPr>
              <a:t>e</a:t>
            </a:r>
            <a:r>
              <a:rPr sz="1600" spc="-20" dirty="0" err="1" smtClean="0">
                <a:latin typeface="Arial "/>
                <a:cs typeface="Calibri"/>
              </a:rPr>
              <a:t>n</a:t>
            </a:r>
            <a:r>
              <a:rPr sz="1600" spc="-15" dirty="0" err="1" smtClean="0">
                <a:latin typeface="Arial "/>
                <a:cs typeface="Calibri"/>
              </a:rPr>
              <a:t>t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lang="es-CO" sz="1600" dirty="0" smtClean="0">
                <a:latin typeface="Arial "/>
                <a:cs typeface="Calibri"/>
              </a:rPr>
              <a:t>, 25</a:t>
            </a:r>
            <a:r>
              <a:rPr lang="es-CO" sz="1600" spc="25" dirty="0" smtClean="0">
                <a:latin typeface="Arial "/>
                <a:cs typeface="Calibri"/>
              </a:rPr>
              <a:t>,00</a:t>
            </a:r>
            <a:r>
              <a:rPr sz="1600" dirty="0" smtClean="0">
                <a:latin typeface="Arial "/>
                <a:cs typeface="Calibri"/>
              </a:rPr>
              <a:t>%</a:t>
            </a:r>
            <a:r>
              <a:rPr sz="1600" spc="10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(</a:t>
            </a:r>
            <a:r>
              <a:rPr lang="es-CO" sz="1600" spc="-10" dirty="0" smtClean="0">
                <a:latin typeface="Arial "/>
                <a:cs typeface="Calibri"/>
              </a:rPr>
              <a:t>33</a:t>
            </a:r>
            <a:r>
              <a:rPr sz="1600" dirty="0" smtClean="0">
                <a:latin typeface="Arial "/>
                <a:cs typeface="Calibri"/>
              </a:rPr>
              <a:t>) </a:t>
            </a:r>
            <a:r>
              <a:rPr sz="1600" spc="-10" dirty="0" err="1" smtClean="0">
                <a:latin typeface="Arial "/>
                <a:cs typeface="Calibri"/>
              </a:rPr>
              <a:t>bu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n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sz="1600" dirty="0" smtClean="0">
                <a:latin typeface="Arial "/>
                <a:cs typeface="Calibri"/>
              </a:rPr>
              <a:t>.</a:t>
            </a:r>
          </a:p>
          <a:p>
            <a:pPr algn="just">
              <a:lnSpc>
                <a:spcPts val="650"/>
              </a:lnSpc>
              <a:spcBef>
                <a:spcPts val="30"/>
              </a:spcBef>
              <a:buFont typeface="Arial"/>
              <a:buChar char="•"/>
            </a:pPr>
            <a:endParaRPr sz="8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sz="1050" dirty="0">
              <a:latin typeface="Arial "/>
            </a:endParaRPr>
          </a:p>
          <a:p>
            <a:pPr marL="12700" marR="6350" algn="just">
              <a:lnSpc>
                <a:spcPct val="100000"/>
              </a:lnSpc>
            </a:pPr>
            <a:r>
              <a:rPr sz="1600" spc="-3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or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15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o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erio</a:t>
            </a:r>
            <a:r>
              <a:rPr sz="1600" spc="-114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,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se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su</a:t>
            </a:r>
            <a:r>
              <a:rPr sz="1600" dirty="0">
                <a:latin typeface="Arial "/>
                <a:cs typeface="Calibri"/>
              </a:rPr>
              <a:t>gie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</a:t>
            </a:r>
            <a:r>
              <a:rPr sz="1600" spc="5" dirty="0">
                <a:latin typeface="Arial "/>
                <a:cs typeface="Calibri"/>
              </a:rPr>
              <a:t>o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iali</a:t>
            </a:r>
            <a:r>
              <a:rPr sz="1600" spc="-25" dirty="0">
                <a:latin typeface="Arial "/>
                <a:cs typeface="Calibri"/>
              </a:rPr>
              <a:t>z</a:t>
            </a:r>
            <a:r>
              <a:rPr sz="1600" dirty="0">
                <a:latin typeface="Arial "/>
                <a:cs typeface="Calibri"/>
              </a:rPr>
              <a:t>ar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los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fu</a:t>
            </a:r>
            <a:r>
              <a:rPr sz="1600" spc="-10" dirty="0">
                <a:latin typeface="Arial "/>
                <a:cs typeface="Calibri"/>
              </a:rPr>
              <a:t>nc</a:t>
            </a:r>
            <a:r>
              <a:rPr sz="1600" dirty="0">
                <a:latin typeface="Arial "/>
                <a:cs typeface="Calibri"/>
              </a:rPr>
              <a:t>io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ari</a:t>
            </a:r>
            <a:r>
              <a:rPr sz="1600" spc="5" dirty="0">
                <a:latin typeface="Arial "/>
                <a:cs typeface="Calibri"/>
              </a:rPr>
              <a:t>o</a:t>
            </a:r>
            <a:r>
              <a:rPr sz="1600" dirty="0">
                <a:latin typeface="Arial "/>
                <a:cs typeface="Calibri"/>
              </a:rPr>
              <a:t>s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y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3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15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t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15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ti</a:t>
            </a:r>
            <a:r>
              <a:rPr sz="1600" spc="-10" dirty="0">
                <a:latin typeface="Arial "/>
                <a:cs typeface="Calibri"/>
              </a:rPr>
              <a:t>s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as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l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f</a:t>
            </a:r>
            <a:r>
              <a:rPr sz="1600" spc="-10" dirty="0">
                <a:latin typeface="Arial "/>
                <a:cs typeface="Calibri"/>
              </a:rPr>
              <a:t>o</a:t>
            </a:r>
            <a:r>
              <a:rPr sz="1600" dirty="0">
                <a:latin typeface="Arial "/>
                <a:cs typeface="Calibri"/>
              </a:rPr>
              <a:t>rm</a:t>
            </a:r>
            <a:r>
              <a:rPr sz="1600" spc="-20" dirty="0">
                <a:latin typeface="Arial "/>
                <a:cs typeface="Calibri"/>
              </a:rPr>
              <a:t>a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o </a:t>
            </a:r>
            <a:r>
              <a:rPr sz="1600" spc="-12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qu</a:t>
            </a:r>
            <a:r>
              <a:rPr sz="1600" dirty="0">
                <a:latin typeface="Arial "/>
                <a:cs typeface="Calibri"/>
              </a:rPr>
              <a:t>e </a:t>
            </a:r>
            <a:r>
              <a:rPr sz="1600" spc="-125" dirty="0">
                <a:latin typeface="Arial "/>
                <a:cs typeface="Calibri"/>
              </a:rPr>
              <a:t> </a:t>
            </a:r>
            <a:r>
              <a:rPr sz="1600" spc="5" dirty="0" err="1">
                <a:latin typeface="Arial "/>
                <a:cs typeface="Calibri"/>
              </a:rPr>
              <a:t>d</a:t>
            </a:r>
            <a:r>
              <a:rPr sz="1600" dirty="0" err="1">
                <a:latin typeface="Arial "/>
                <a:cs typeface="Calibri"/>
              </a:rPr>
              <a:t>eben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diligenciar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114" dirty="0" smtClean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los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suarios </a:t>
            </a:r>
            <a:r>
              <a:rPr sz="1600" spc="-114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ali</a:t>
            </a:r>
            <a:r>
              <a:rPr sz="1600" spc="5" dirty="0">
                <a:latin typeface="Arial "/>
                <a:cs typeface="Calibri"/>
              </a:rPr>
              <a:t>f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ión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 </a:t>
            </a:r>
            <a:r>
              <a:rPr sz="1600" spc="-1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 </a:t>
            </a:r>
            <a:r>
              <a:rPr sz="1600" spc="-15" dirty="0" err="1" smtClean="0">
                <a:latin typeface="Arial "/>
                <a:cs typeface="Calibri"/>
              </a:rPr>
              <a:t>at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10" dirty="0" err="1" smtClean="0">
                <a:latin typeface="Arial "/>
                <a:cs typeface="Calibri"/>
              </a:rPr>
              <a:t>nc</a:t>
            </a:r>
            <a:r>
              <a:rPr sz="1600" dirty="0" err="1" smtClean="0">
                <a:latin typeface="Arial "/>
                <a:cs typeface="Calibri"/>
              </a:rPr>
              <a:t>ión</a:t>
            </a:r>
            <a:r>
              <a:rPr lang="es-CO" sz="1600" dirty="0" smtClean="0">
                <a:latin typeface="Arial "/>
                <a:cs typeface="Calibri"/>
              </a:rPr>
              <a:t> para tener una amplia información sobre la calidad de los servicios </a:t>
            </a:r>
            <a:endParaRPr sz="1600" dirty="0">
              <a:latin typeface="Arial "/>
              <a:cs typeface="Calibri"/>
            </a:endParaRPr>
          </a:p>
          <a:p>
            <a:pPr algn="just">
              <a:lnSpc>
                <a:spcPts val="650"/>
              </a:lnSpc>
              <a:spcBef>
                <a:spcPts val="31"/>
              </a:spcBef>
            </a:pPr>
            <a:endParaRPr sz="8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sz="1050" dirty="0">
              <a:latin typeface="Arial 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dirty="0">
                <a:latin typeface="Arial "/>
                <a:cs typeface="Calibri"/>
              </a:rPr>
              <a:t>Se</a:t>
            </a:r>
            <a:r>
              <a:rPr sz="1600" spc="-20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eali</a:t>
            </a:r>
            <a:r>
              <a:rPr sz="1600" spc="-30" dirty="0">
                <a:latin typeface="Arial "/>
                <a:cs typeface="Calibri"/>
              </a:rPr>
              <a:t>z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 err="1">
                <a:latin typeface="Arial "/>
                <a:cs typeface="Calibri"/>
              </a:rPr>
              <a:t>i</a:t>
            </a:r>
            <a:r>
              <a:rPr sz="1600" spc="-20" dirty="0" err="1">
                <a:latin typeface="Arial "/>
                <a:cs typeface="Calibri"/>
              </a:rPr>
              <a:t>nf</a:t>
            </a:r>
            <a:r>
              <a:rPr sz="1600" dirty="0" err="1">
                <a:latin typeface="Arial "/>
                <a:cs typeface="Calibri"/>
              </a:rPr>
              <a:t>or</a:t>
            </a:r>
            <a:r>
              <a:rPr sz="1600" spc="-10" dirty="0" err="1">
                <a:latin typeface="Arial "/>
                <a:cs typeface="Calibri"/>
              </a:rPr>
              <a:t>m</a:t>
            </a:r>
            <a:r>
              <a:rPr sz="1600" dirty="0" err="1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cuatrimestral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y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qu</a:t>
            </a:r>
            <a:r>
              <a:rPr sz="1600" dirty="0">
                <a:latin typeface="Arial "/>
                <a:cs typeface="Calibri"/>
              </a:rPr>
              <a:t>e,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l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ñ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 d</a:t>
            </a:r>
            <a:r>
              <a:rPr sz="1600" dirty="0">
                <a:latin typeface="Arial "/>
                <a:cs typeface="Calibri"/>
              </a:rPr>
              <a:t>e la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mu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t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sual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 e</a:t>
            </a:r>
            <a:r>
              <a:rPr sz="1600" dirty="0">
                <a:latin typeface="Arial "/>
                <a:cs typeface="Calibri"/>
              </a:rPr>
              <a:t>s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signifi</a:t>
            </a:r>
            <a:r>
              <a:rPr sz="1600" spc="-15" dirty="0">
                <a:latin typeface="Arial "/>
                <a:cs typeface="Calibri"/>
              </a:rPr>
              <a:t>ca</a:t>
            </a:r>
            <a:r>
              <a:rPr sz="1600" dirty="0">
                <a:latin typeface="Arial "/>
                <a:cs typeface="Calibri"/>
              </a:rPr>
              <a:t>ti</a:t>
            </a:r>
            <a:r>
              <a:rPr sz="1600" spc="-10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oder</a:t>
            </a:r>
            <a:r>
              <a:rPr sz="1600" spc="-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ali</a:t>
            </a:r>
            <a:r>
              <a:rPr sz="1600" spc="-25" dirty="0">
                <a:latin typeface="Arial "/>
                <a:cs typeface="Calibri"/>
              </a:rPr>
              <a:t>z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  i</a:t>
            </a:r>
            <a:r>
              <a:rPr sz="1600" spc="-20" dirty="0">
                <a:latin typeface="Arial "/>
                <a:cs typeface="Calibri"/>
              </a:rPr>
              <a:t>nf</a:t>
            </a:r>
            <a:r>
              <a:rPr sz="1600" dirty="0">
                <a:latin typeface="Arial "/>
                <a:cs typeface="Calibri"/>
              </a:rPr>
              <a:t>or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ió</a:t>
            </a:r>
            <a:r>
              <a:rPr sz="1600" spc="-5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.</a:t>
            </a:r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iso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5" dirty="0">
                <a:latin typeface="Arial "/>
                <a:cs typeface="Calibri"/>
              </a:rPr>
              <a:t>m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le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l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erior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tida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,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l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25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is</a:t>
            </a:r>
            <a:r>
              <a:rPr sz="1600" spc="5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nd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ob</a:t>
            </a:r>
            <a:r>
              <a:rPr sz="1600" spc="-20" dirty="0">
                <a:latin typeface="Arial "/>
                <a:cs typeface="Calibri"/>
              </a:rPr>
              <a:t>t</a:t>
            </a:r>
            <a:r>
              <a:rPr sz="1600" spc="5" dirty="0">
                <a:latin typeface="Arial "/>
                <a:cs typeface="Calibri"/>
              </a:rPr>
              <a:t>en</a:t>
            </a:r>
            <a:r>
              <a:rPr sz="1600" dirty="0">
                <a:latin typeface="Arial "/>
                <a:cs typeface="Calibri"/>
              </a:rPr>
              <a:t>er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or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los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gr</a:t>
            </a:r>
            <a:r>
              <a:rPr sz="1600" spc="-5" dirty="0">
                <a:latin typeface="Arial "/>
                <a:cs typeface="Calibri"/>
              </a:rPr>
              <a:t>u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os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alor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5" dirty="0">
                <a:latin typeface="Arial "/>
                <a:cs typeface="Calibri"/>
              </a:rPr>
              <a:t>ev</a:t>
            </a:r>
            <a:r>
              <a:rPr sz="1600" dirty="0">
                <a:latin typeface="Arial "/>
                <a:cs typeface="Calibri"/>
              </a:rPr>
              <a:t>al</a:t>
            </a:r>
            <a:r>
              <a:rPr sz="1600" spc="-5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ión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 t</a:t>
            </a:r>
            <a:r>
              <a:rPr sz="1600" spc="-25" dirty="0">
                <a:latin typeface="Arial "/>
                <a:cs typeface="Calibri"/>
              </a:rPr>
              <a:t>ra</a:t>
            </a:r>
            <a:r>
              <a:rPr sz="1600" spc="-15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és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el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al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es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ri</a:t>
            </a:r>
            <a:r>
              <a:rPr sz="1600" spc="-10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o y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virt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al.</a:t>
            </a:r>
          </a:p>
          <a:p>
            <a:pPr marL="299085" marR="825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3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or ot</a:t>
            </a:r>
            <a:r>
              <a:rPr sz="1600" spc="-20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e, se 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equie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1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nc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ti</a:t>
            </a:r>
            <a:r>
              <a:rPr sz="1600" spc="-10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ar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los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suarios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qu</a:t>
            </a:r>
            <a:r>
              <a:rPr sz="1600" dirty="0">
                <a:latin typeface="Arial "/>
                <a:cs typeface="Calibri"/>
              </a:rPr>
              <a:t>e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10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ifiq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en 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l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se</a:t>
            </a:r>
            <a:r>
              <a:rPr sz="1600" spc="10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vicio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s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t</a:t>
            </a:r>
            <a:r>
              <a:rPr sz="1600" spc="-25" dirty="0">
                <a:latin typeface="Arial "/>
                <a:cs typeface="Calibri"/>
              </a:rPr>
              <a:t>ra</a:t>
            </a:r>
            <a:r>
              <a:rPr sz="1600" spc="-15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és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 la</a:t>
            </a:r>
            <a:r>
              <a:rPr sz="1600" spc="5" dirty="0">
                <a:latin typeface="Arial "/>
                <a:cs typeface="Calibri"/>
              </a:rPr>
              <a:t> h</a:t>
            </a:r>
            <a:r>
              <a:rPr sz="1600" dirty="0">
                <a:latin typeface="Arial "/>
                <a:cs typeface="Calibri"/>
              </a:rPr>
              <a:t>er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ie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ispon</a:t>
            </a:r>
            <a:r>
              <a:rPr sz="1600" spc="5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b</a:t>
            </a:r>
            <a:r>
              <a:rPr sz="1600" spc="10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 </a:t>
            </a:r>
            <a:r>
              <a:rPr sz="1600" spc="-15" dirty="0">
                <a:latin typeface="Arial "/>
                <a:cs typeface="Calibri"/>
              </a:rPr>
              <a:t>e</a:t>
            </a:r>
            <a:r>
              <a:rPr sz="1600" spc="-35" dirty="0">
                <a:latin typeface="Arial "/>
                <a:cs typeface="Calibri"/>
              </a:rPr>
              <a:t>f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spc="-25" dirty="0">
                <a:latin typeface="Arial "/>
                <a:cs typeface="Calibri"/>
              </a:rPr>
              <a:t>o</a:t>
            </a:r>
            <a:r>
              <a:rPr sz="1600" dirty="0">
                <a:latin typeface="Arial "/>
                <a:cs typeface="Calibri"/>
              </a:rPr>
              <a:t>,</a:t>
            </a:r>
            <a:r>
              <a:rPr sz="1600" spc="-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virt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al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y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ese</a:t>
            </a:r>
            <a:r>
              <a:rPr sz="1600" spc="-10" dirty="0">
                <a:latin typeface="Arial "/>
                <a:cs typeface="Calibri"/>
              </a:rPr>
              <a:t>nc</a:t>
            </a:r>
            <a:r>
              <a:rPr sz="1600" dirty="0">
                <a:latin typeface="Arial "/>
                <a:cs typeface="Calibri"/>
              </a:rPr>
              <a:t>ia</a:t>
            </a:r>
            <a:r>
              <a:rPr sz="1600" spc="5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.</a:t>
            </a:r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3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or</a:t>
            </a:r>
            <a:r>
              <a:rPr sz="1600" spc="2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u</a:t>
            </a:r>
            <a:r>
              <a:rPr sz="1600" dirty="0">
                <a:latin typeface="Arial "/>
                <a:cs typeface="Calibri"/>
              </a:rPr>
              <a:t>lti</a:t>
            </a:r>
            <a:r>
              <a:rPr sz="1600" spc="-5" dirty="0">
                <a:latin typeface="Arial "/>
                <a:cs typeface="Calibri"/>
              </a:rPr>
              <a:t>m</a:t>
            </a:r>
            <a:r>
              <a:rPr sz="1600" spc="-25" dirty="0">
                <a:latin typeface="Arial "/>
                <a:cs typeface="Calibri"/>
              </a:rPr>
              <a:t>o</a:t>
            </a:r>
            <a:r>
              <a:rPr sz="1600" dirty="0">
                <a:latin typeface="Arial "/>
                <a:cs typeface="Calibri"/>
              </a:rPr>
              <a:t>,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eali</a:t>
            </a:r>
            <a:r>
              <a:rPr sz="1600" spc="-30" dirty="0">
                <a:latin typeface="Arial "/>
                <a:cs typeface="Calibri"/>
              </a:rPr>
              <a:t>z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á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ociali</a:t>
            </a:r>
            <a:r>
              <a:rPr sz="1600" spc="-25" dirty="0">
                <a:latin typeface="Arial "/>
                <a:cs typeface="Calibri"/>
              </a:rPr>
              <a:t>z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ión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nu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5" dirty="0">
                <a:latin typeface="Arial "/>
                <a:cs typeface="Calibri"/>
              </a:rPr>
              <a:t>v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5" dirty="0">
                <a:latin typeface="Arial "/>
                <a:cs typeface="Calibri"/>
              </a:rPr>
              <a:t>d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h</a:t>
            </a:r>
            <a:r>
              <a:rPr sz="1600" dirty="0">
                <a:latin typeface="Arial "/>
                <a:cs typeface="Calibri"/>
              </a:rPr>
              <a:t>er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m</a:t>
            </a:r>
            <a:r>
              <a:rPr sz="1600" dirty="0">
                <a:latin typeface="Arial "/>
                <a:cs typeface="Calibri"/>
              </a:rPr>
              <a:t>ie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5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qu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spc="5" dirty="0">
                <a:latin typeface="Arial "/>
                <a:cs typeface="Calibri"/>
              </a:rPr>
              <a:t>en</a:t>
            </a:r>
            <a:r>
              <a:rPr sz="1600" spc="-25" dirty="0">
                <a:latin typeface="Arial "/>
                <a:cs typeface="Calibri"/>
              </a:rPr>
              <a:t>g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n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cu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15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y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dirty="0">
                <a:latin typeface="Arial "/>
                <a:cs typeface="Calibri"/>
              </a:rPr>
              <a:t>l</a:t>
            </a:r>
            <a:r>
              <a:rPr sz="1600" spc="1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qu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dirty="0">
                <a:latin typeface="Arial "/>
                <a:cs typeface="Calibri"/>
              </a:rPr>
              <a:t>n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la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sigui</a:t>
            </a:r>
            <a:r>
              <a:rPr sz="1600" spc="5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te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vi</a:t>
            </a:r>
            <a:r>
              <a:rPr sz="1600" spc="-10" dirty="0">
                <a:latin typeface="Arial "/>
                <a:cs typeface="Calibri"/>
              </a:rPr>
              <a:t>g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nc</a:t>
            </a:r>
            <a:r>
              <a:rPr sz="1600" dirty="0">
                <a:latin typeface="Arial "/>
                <a:cs typeface="Calibri"/>
              </a:rPr>
              <a:t>ia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5" dirty="0">
                <a:latin typeface="Arial "/>
                <a:cs typeface="Calibri"/>
              </a:rPr>
              <a:t>de </a:t>
            </a:r>
            <a:r>
              <a:rPr sz="1600" spc="-5" dirty="0" smtClean="0">
                <a:latin typeface="Arial "/>
                <a:cs typeface="Calibri"/>
              </a:rPr>
              <a:t>202</a:t>
            </a:r>
            <a:r>
              <a:rPr lang="es-CO" sz="1600" spc="-5" dirty="0">
                <a:latin typeface="Arial "/>
                <a:cs typeface="Calibri"/>
              </a:rPr>
              <a:t>3</a:t>
            </a:r>
            <a:r>
              <a:rPr sz="1600" dirty="0" smtClean="0">
                <a:latin typeface="Arial "/>
                <a:cs typeface="Calibri"/>
              </a:rPr>
              <a:t>.</a:t>
            </a:r>
            <a:endParaRPr sz="1600" dirty="0">
              <a:latin typeface="Arial 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7232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2955636" y="843240"/>
            <a:ext cx="708211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ANALISIS DEL RESULTADO OBTENIDO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sp>
        <p:nvSpPr>
          <p:cNvPr id="6" name="object 3"/>
          <p:cNvSpPr txBox="1"/>
          <p:nvPr/>
        </p:nvSpPr>
        <p:spPr>
          <a:xfrm>
            <a:off x="1444635" y="2168803"/>
            <a:ext cx="10104120" cy="2952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acu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sz="1600" spc="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sz="16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os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elacionados</a:t>
            </a:r>
            <a:r>
              <a:rPr sz="16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1600" spc="-5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a,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puedo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ana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5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15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gún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odo</a:t>
            </a:r>
            <a:r>
              <a:rPr sz="1600" spc="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sz="1600" spc="-3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4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uación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 lo</a:t>
            </a:r>
            <a:r>
              <a:rPr sz="1600" spc="-5" dirty="0">
                <a:latin typeface="Arial" panose="020B0604020202020204" pitchFamily="34" charset="0"/>
                <a:cs typeface="Arial" panose="020B0604020202020204" pitchFamily="34" charset="0"/>
              </a:rPr>
              <a:t> sig</a:t>
            </a:r>
            <a:r>
              <a:rPr sz="1600" dirty="0">
                <a:latin typeface="Arial" panose="020B0604020202020204" pitchFamily="34" charset="0"/>
                <a:cs typeface="Arial" panose="020B0604020202020204" pitchFamily="34" charset="0"/>
              </a:rPr>
              <a:t>ui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2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>
                <a:latin typeface="Arial" panose="020B0604020202020204" pitchFamily="34" charset="0"/>
                <a:cs typeface="Arial" panose="020B0604020202020204" pitchFamily="34" charset="0"/>
              </a:rPr>
              <a:t>e: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900"/>
              </a:lnSpc>
              <a:spcBef>
                <a:spcPts val="22"/>
              </a:spcBef>
            </a:pP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1000"/>
              </a:lnSpc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4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4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sz="1600" spc="1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sposi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ón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1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61,36</a:t>
            </a:r>
            <a:r>
              <a:rPr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sz="1600" spc="1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81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3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omo</a:t>
            </a:r>
            <a:r>
              <a:rPr sz="1600" spc="1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4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4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22,73</a:t>
            </a:r>
            <a:r>
              <a:rPr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sz="1600" spc="12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 Bu</a:t>
            </a:r>
            <a:r>
              <a:rPr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4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1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600" spc="12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ido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tión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600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ención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dad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  <a:r>
              <a:rPr sz="1600" spc="-55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vic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11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, ha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cump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ido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sz="1600" spc="16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3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1600" spc="17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able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idos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sin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nt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sz="1600" spc="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sz="1600" spc="-4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sz="1600" spc="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sz="1600" spc="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16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sario</a:t>
            </a:r>
            <a:r>
              <a:rPr sz="1600" spc="17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sz="1600" spc="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ciu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adano</a:t>
            </a:r>
            <a:r>
              <a:rPr sz="1600" spc="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lenar</a:t>
            </a:r>
            <a:r>
              <a:rPr sz="1600" spc="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encue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10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spc="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2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acción</a:t>
            </a:r>
            <a:r>
              <a:rPr lang="es-CO" sz="1600" spc="114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065" marR="6350" algn="just">
              <a:lnSpc>
                <a:spcPct val="100000"/>
              </a:lnSpc>
              <a:tabLst>
                <a:tab pos="299085" algn="l"/>
              </a:tabLst>
            </a:pPr>
            <a:endParaRPr lang="es-CO" sz="1600" spc="114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99085" marR="6350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sz="1600" spc="-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sz="16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ión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6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3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1600" spc="-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sz="1600" spc="-5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pa</a:t>
            </a:r>
            <a:r>
              <a:rPr sz="1600" spc="-55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desempeño del canal de contacto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O" sz="16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un 65,91 (87) calificaron como excelente, un 20,45 (27), como bueno, esta calificación es fundamental </a:t>
            </a:r>
            <a:r>
              <a:rPr lang="es-MX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s-MX" sz="1600" dirty="0">
                <a:latin typeface="Arial" panose="020B0604020202020204" pitchFamily="34" charset="0"/>
                <a:cs typeface="Arial" panose="020B0604020202020204" pitchFamily="34" charset="0"/>
              </a:rPr>
              <a:t>implementar acciones de mejora en la prestación de los servicios ofrecidos por la Entidad y promover la modernización de la misma.</a:t>
            </a:r>
            <a:endParaRPr lang="es-CO" sz="16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 marR="6350" algn="just">
              <a:lnSpc>
                <a:spcPct val="100000"/>
              </a:lnSpc>
              <a:tabLst>
                <a:tab pos="299085" algn="l"/>
              </a:tabLst>
            </a:pPr>
            <a:endParaRPr lang="es-CO" sz="1600" spc="-155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8246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</p:spTree>
    <p:extLst>
      <p:ext uri="{BB962C8B-B14F-4D97-AF65-F5344CB8AC3E}">
        <p14:creationId xmlns:p14="http://schemas.microsoft.com/office/powerpoint/2010/main" val="3957681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6583" cy="6858000"/>
          </a:xfrm>
        </p:spPr>
      </p:pic>
    </p:spTree>
    <p:extLst>
      <p:ext uri="{BB962C8B-B14F-4D97-AF65-F5344CB8AC3E}">
        <p14:creationId xmlns:p14="http://schemas.microsoft.com/office/powerpoint/2010/main" val="3987216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CuadroTexto 4"/>
          <p:cNvSpPr txBox="1"/>
          <p:nvPr/>
        </p:nvSpPr>
        <p:spPr>
          <a:xfrm>
            <a:off x="555566" y="673963"/>
            <a:ext cx="9868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MX" sz="2000" b="1" spc="-10" dirty="0">
                <a:latin typeface="Arial Black" panose="020B0A04020102020204" pitchFamily="34" charset="0"/>
                <a:cs typeface="Calibri"/>
              </a:rPr>
              <a:t>INFORME ENCUESTA DE SATISFACCIÓN AL USUARIO </a:t>
            </a:r>
            <a:r>
              <a:rPr lang="es-MX" sz="2000" b="1" spc="-10" dirty="0" smtClean="0">
                <a:latin typeface="Arial Black" panose="020B0A04020102020204" pitchFamily="34" charset="0"/>
                <a:cs typeface="Calibri"/>
              </a:rPr>
              <a:t>TERCER CUATRIMESTRE </a:t>
            </a:r>
            <a:r>
              <a:rPr lang="es-MX" sz="2000" b="1" spc="-10" dirty="0">
                <a:latin typeface="Arial Black" panose="020B0A04020102020204" pitchFamily="34" charset="0"/>
                <a:cs typeface="Calibri"/>
              </a:rPr>
              <a:t>AÑO 2022</a:t>
            </a:r>
          </a:p>
        </p:txBody>
      </p:sp>
      <p:sp>
        <p:nvSpPr>
          <p:cNvPr id="7" name="object 5"/>
          <p:cNvSpPr txBox="1"/>
          <p:nvPr/>
        </p:nvSpPr>
        <p:spPr>
          <a:xfrm>
            <a:off x="382385" y="1807065"/>
            <a:ext cx="10653169" cy="37984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300" spc="-15" dirty="0">
                <a:latin typeface="Arial "/>
                <a:cs typeface="Calibri"/>
              </a:rPr>
              <a:t>L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Di</a:t>
            </a:r>
            <a:r>
              <a:rPr sz="1300" b="1" spc="-25" dirty="0">
                <a:latin typeface="Arial "/>
                <a:cs typeface="Calibri"/>
              </a:rPr>
              <a:t>r</a:t>
            </a:r>
            <a:r>
              <a:rPr sz="1300" b="1" spc="-5" dirty="0">
                <a:latin typeface="Arial "/>
                <a:cs typeface="Calibri"/>
              </a:rPr>
              <a:t>ecci</a:t>
            </a:r>
            <a:r>
              <a:rPr sz="1300" b="1" dirty="0">
                <a:latin typeface="Arial "/>
                <a:cs typeface="Calibri"/>
              </a:rPr>
              <a:t>ó</a:t>
            </a:r>
            <a:r>
              <a:rPr sz="1300" b="1" spc="-10" dirty="0">
                <a:latin typeface="Arial "/>
                <a:cs typeface="Calibri"/>
              </a:rPr>
              <a:t>n</a:t>
            </a:r>
            <a:r>
              <a:rPr sz="1300" b="1" spc="9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N</a:t>
            </a:r>
            <a:r>
              <a:rPr sz="1300" b="1" spc="-20" dirty="0">
                <a:latin typeface="Arial "/>
                <a:cs typeface="Calibri"/>
              </a:rPr>
              <a:t>a</a:t>
            </a:r>
            <a:r>
              <a:rPr sz="1300" b="1" spc="-5" dirty="0">
                <a:latin typeface="Arial "/>
                <a:cs typeface="Calibri"/>
              </a:rPr>
              <a:t>c</a:t>
            </a:r>
            <a:r>
              <a:rPr sz="1300" b="1" spc="-10" dirty="0">
                <a:latin typeface="Arial "/>
                <a:cs typeface="Calibri"/>
              </a:rPr>
              <a:t>ion</a:t>
            </a:r>
            <a:r>
              <a:rPr sz="1300" b="1" spc="-15" dirty="0">
                <a:latin typeface="Arial "/>
                <a:cs typeface="Calibri"/>
              </a:rPr>
              <a:t>a</a:t>
            </a:r>
            <a:r>
              <a:rPr sz="1300" b="1" spc="-5" dirty="0">
                <a:latin typeface="Arial "/>
                <a:cs typeface="Calibri"/>
              </a:rPr>
              <a:t>l</a:t>
            </a:r>
            <a:r>
              <a:rPr sz="1300" b="1" spc="9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de</a:t>
            </a:r>
            <a:r>
              <a:rPr sz="1300" b="1" spc="60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B</a:t>
            </a:r>
            <a:r>
              <a:rPr sz="1300" b="1" spc="-5" dirty="0">
                <a:latin typeface="Arial "/>
                <a:cs typeface="Calibri"/>
              </a:rPr>
              <a:t>o</a:t>
            </a:r>
            <a:r>
              <a:rPr sz="1300" b="1" spc="-10" dirty="0">
                <a:latin typeface="Arial "/>
                <a:cs typeface="Calibri"/>
              </a:rPr>
              <a:t>mbe</a:t>
            </a:r>
            <a:r>
              <a:rPr sz="1300" b="1" spc="-15" dirty="0">
                <a:latin typeface="Arial "/>
                <a:cs typeface="Calibri"/>
              </a:rPr>
              <a:t>r</a:t>
            </a:r>
            <a:r>
              <a:rPr sz="1300" b="1" spc="-10" dirty="0">
                <a:latin typeface="Arial "/>
                <a:cs typeface="Calibri"/>
              </a:rPr>
              <a:t>os</a:t>
            </a:r>
            <a:r>
              <a:rPr sz="1300" b="1" spc="75" dirty="0">
                <a:latin typeface="Arial "/>
                <a:cs typeface="Calibri"/>
              </a:rPr>
              <a:t> </a:t>
            </a:r>
            <a:r>
              <a:rPr sz="1300" b="1" spc="-10" dirty="0">
                <a:latin typeface="Arial "/>
                <a:cs typeface="Calibri"/>
              </a:rPr>
              <a:t>de</a:t>
            </a:r>
            <a:r>
              <a:rPr sz="1300" b="1" spc="70" dirty="0">
                <a:latin typeface="Arial "/>
                <a:cs typeface="Calibri"/>
              </a:rPr>
              <a:t> </a:t>
            </a:r>
            <a:r>
              <a:rPr sz="1300" b="1" spc="-5" dirty="0">
                <a:latin typeface="Arial "/>
                <a:cs typeface="Calibri"/>
              </a:rPr>
              <a:t>Colo</a:t>
            </a:r>
            <a:r>
              <a:rPr sz="1300" b="1" spc="-10" dirty="0">
                <a:latin typeface="Arial "/>
                <a:cs typeface="Calibri"/>
              </a:rPr>
              <a:t>mb</a:t>
            </a:r>
            <a:r>
              <a:rPr sz="1300" b="1" dirty="0">
                <a:latin typeface="Arial "/>
                <a:cs typeface="Calibri"/>
              </a:rPr>
              <a:t>i</a:t>
            </a:r>
            <a:r>
              <a:rPr sz="1300" b="1" spc="-10" dirty="0">
                <a:latin typeface="Arial "/>
                <a:cs typeface="Calibri"/>
              </a:rPr>
              <a:t>a</a:t>
            </a:r>
            <a:r>
              <a:rPr sz="1300" b="1" spc="7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ns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mo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eje</a:t>
            </a:r>
            <a:r>
              <a:rPr sz="1300" spc="65" dirty="0">
                <a:latin typeface="Arial "/>
                <a:cs typeface="Calibri"/>
              </a:rPr>
              <a:t> 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mpor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an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d</a:t>
            </a:r>
            <a:r>
              <a:rPr sz="1300" spc="-10" dirty="0">
                <a:latin typeface="Arial "/>
                <a:cs typeface="Calibri"/>
              </a:rPr>
              <a:t>esa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ollo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dirty="0">
                <a:latin typeface="Arial "/>
                <a:cs typeface="Calibri"/>
              </a:rPr>
              <a:t>u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u</a:t>
            </a:r>
            <a:r>
              <a:rPr sz="1300" spc="-5" dirty="0">
                <a:latin typeface="Arial "/>
                <a:cs typeface="Calibri"/>
              </a:rPr>
              <a:t>nci</a:t>
            </a:r>
            <a:r>
              <a:rPr sz="1300" dirty="0">
                <a:latin typeface="Arial "/>
                <a:cs typeface="Calibri"/>
              </a:rPr>
              <a:t>o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es,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b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indar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</a:t>
            </a:r>
            <a:r>
              <a:rPr sz="1300" spc="5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vicio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20" dirty="0" err="1">
                <a:latin typeface="Arial "/>
                <a:cs typeface="Calibri"/>
              </a:rPr>
              <a:t>c</a:t>
            </a:r>
            <a:r>
              <a:rPr sz="1300" spc="-10" dirty="0" err="1">
                <a:latin typeface="Arial "/>
                <a:cs typeface="Calibri"/>
              </a:rPr>
              <a:t>alidad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10" dirty="0" smtClean="0">
                <a:latin typeface="Arial "/>
                <a:cs typeface="Calibri"/>
              </a:rPr>
              <a:t>a</a:t>
            </a:r>
            <a:r>
              <a:rPr lang="es-CO" sz="1300" spc="-10" dirty="0" smtClean="0">
                <a:latin typeface="Arial "/>
                <a:cs typeface="Calibri"/>
              </a:rPr>
              <a:t> </a:t>
            </a:r>
            <a:r>
              <a:rPr sz="1300" spc="-10" dirty="0" err="1" smtClean="0">
                <a:latin typeface="Arial "/>
                <a:cs typeface="Calibri"/>
              </a:rPr>
              <a:t>nue</a:t>
            </a:r>
            <a:r>
              <a:rPr sz="1300" spc="-20" dirty="0" err="1" smtClean="0">
                <a:latin typeface="Arial "/>
                <a:cs typeface="Calibri"/>
              </a:rPr>
              <a:t>s</a:t>
            </a:r>
            <a:r>
              <a:rPr sz="1300" spc="-5" dirty="0" err="1" smtClean="0">
                <a:latin typeface="Arial "/>
                <a:cs typeface="Calibri"/>
              </a:rPr>
              <a:t>t</a:t>
            </a:r>
            <a:r>
              <a:rPr sz="1300" spc="-30" dirty="0" err="1" smtClean="0">
                <a:latin typeface="Arial "/>
                <a:cs typeface="Calibri"/>
              </a:rPr>
              <a:t>r</a:t>
            </a:r>
            <a:r>
              <a:rPr sz="1300" spc="-10" dirty="0" err="1" smtClean="0">
                <a:latin typeface="Arial "/>
                <a:cs typeface="Calibri"/>
              </a:rPr>
              <a:t>os</a:t>
            </a:r>
            <a:r>
              <a:rPr sz="1300" spc="25" dirty="0" smtClean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usuarios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que</a:t>
            </a:r>
            <a:r>
              <a:rPr sz="1300" spc="1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sea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apaz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15" dirty="0">
                <a:latin typeface="Arial "/>
                <a:cs typeface="Calibri"/>
              </a:rPr>
              <a:t> 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esponder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sus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ne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esidades,</a:t>
            </a:r>
            <a:r>
              <a:rPr sz="1300" spc="45" dirty="0">
                <a:latin typeface="Arial "/>
                <a:cs typeface="Calibri"/>
              </a:rPr>
              <a:t> </a:t>
            </a:r>
            <a:r>
              <a:rPr sz="1300" spc="-35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xpec</a:t>
            </a:r>
            <a:r>
              <a:rPr sz="1300" spc="-25" dirty="0">
                <a:latin typeface="Arial "/>
                <a:cs typeface="Calibri"/>
              </a:rPr>
              <a:t>ta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35" dirty="0">
                <a:latin typeface="Arial "/>
                <a:cs typeface="Calibri"/>
              </a:rPr>
              <a:t>v</a:t>
            </a:r>
            <a:r>
              <a:rPr sz="1300" spc="-10" dirty="0">
                <a:latin typeface="Arial "/>
                <a:cs typeface="Calibri"/>
              </a:rPr>
              <a:t>as</a:t>
            </a:r>
            <a:r>
              <a:rPr sz="1300" spc="4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i</a:t>
            </a:r>
            <a:r>
              <a:rPr sz="1300" spc="-20" dirty="0">
                <a:latin typeface="Arial "/>
                <a:cs typeface="Calibri"/>
              </a:rPr>
              <a:t>n</a:t>
            </a:r>
            <a:r>
              <a:rPr sz="1300" spc="-25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eses</a:t>
            </a:r>
            <a:r>
              <a:rPr sz="1300" dirty="0">
                <a:latin typeface="Arial "/>
                <a:cs typeface="Calibri"/>
              </a:rPr>
              <a:t>.</a:t>
            </a:r>
          </a:p>
          <a:p>
            <a:pPr marL="12700" marR="6350" algn="just">
              <a:lnSpc>
                <a:spcPct val="100000"/>
              </a:lnSpc>
            </a:pP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es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senti</a:t>
            </a:r>
            <a:r>
              <a:rPr sz="1300" spc="-5" dirty="0">
                <a:latin typeface="Arial "/>
                <a:cs typeface="Calibri"/>
              </a:rPr>
              <a:t>d</a:t>
            </a:r>
            <a:r>
              <a:rPr sz="1300" spc="-35" dirty="0">
                <a:latin typeface="Arial "/>
                <a:cs typeface="Calibri"/>
              </a:rPr>
              <a:t>o</a:t>
            </a:r>
            <a:r>
              <a:rPr sz="1300" spc="-5" dirty="0">
                <a:latin typeface="Arial "/>
                <a:cs typeface="Calibri"/>
              </a:rPr>
              <a:t>,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dirty="0">
                <a:latin typeface="Arial "/>
                <a:cs typeface="Calibri"/>
              </a:rPr>
              <a:t>a</a:t>
            </a:r>
            <a:r>
              <a:rPr sz="1300" spc="-30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as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3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or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spc="-10" dirty="0">
                <a:latin typeface="Arial "/>
                <a:cs typeface="Calibri"/>
              </a:rPr>
              <a:t>ale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er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dirty="0" err="1">
                <a:latin typeface="Arial "/>
                <a:cs typeface="Calibri"/>
              </a:rPr>
              <a:t>n</a:t>
            </a:r>
            <a:r>
              <a:rPr sz="1300" spc="-10" dirty="0" err="1">
                <a:latin typeface="Arial "/>
                <a:cs typeface="Calibri"/>
              </a:rPr>
              <a:t>u</a:t>
            </a:r>
            <a:r>
              <a:rPr sz="1300" spc="-5" dirty="0" err="1">
                <a:latin typeface="Arial "/>
                <a:cs typeface="Calibri"/>
              </a:rPr>
              <a:t>es</a:t>
            </a:r>
            <a:r>
              <a:rPr sz="1300" dirty="0" err="1">
                <a:latin typeface="Arial "/>
                <a:cs typeface="Calibri"/>
              </a:rPr>
              <a:t>t</a:t>
            </a:r>
            <a:r>
              <a:rPr sz="1300" spc="-30" dirty="0" err="1">
                <a:latin typeface="Arial "/>
                <a:cs typeface="Calibri"/>
              </a:rPr>
              <a:t>r</a:t>
            </a:r>
            <a:r>
              <a:rPr sz="1300" spc="-10" dirty="0" err="1">
                <a:latin typeface="Arial "/>
                <a:cs typeface="Calibri"/>
              </a:rPr>
              <a:t>a</a:t>
            </a:r>
            <a:r>
              <a:rPr sz="1300" spc="70" dirty="0">
                <a:latin typeface="Arial "/>
                <a:cs typeface="Calibri"/>
              </a:rPr>
              <a:t> </a:t>
            </a:r>
            <a:r>
              <a:rPr lang="es-CO" sz="1300" spc="-10" dirty="0">
                <a:latin typeface="Arial "/>
                <a:cs typeface="Calibri"/>
              </a:rPr>
              <a:t>E</a:t>
            </a:r>
            <a:r>
              <a:rPr sz="1300" spc="-5" dirty="0" err="1" smtClean="0">
                <a:latin typeface="Arial "/>
                <a:cs typeface="Calibri"/>
              </a:rPr>
              <a:t>ntida</a:t>
            </a:r>
            <a:r>
              <a:rPr sz="1300" spc="-10" dirty="0" err="1" smtClean="0">
                <a:latin typeface="Arial "/>
                <a:cs typeface="Calibri"/>
              </a:rPr>
              <a:t>d</a:t>
            </a:r>
            <a:r>
              <a:rPr sz="1300" spc="95" dirty="0" smtClean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ma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at</a:t>
            </a:r>
            <a:r>
              <a:rPr sz="1300" dirty="0">
                <a:latin typeface="Arial "/>
                <a:cs typeface="Calibri"/>
              </a:rPr>
              <a:t>e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ción,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lang="es-CO" sz="1300" spc="80" dirty="0" smtClean="0">
                <a:latin typeface="Arial "/>
                <a:cs typeface="Calibri"/>
              </a:rPr>
              <a:t>se </a:t>
            </a:r>
            <a:r>
              <a:rPr sz="1300" dirty="0" err="1" smtClean="0">
                <a:latin typeface="Arial "/>
                <a:cs typeface="Calibri"/>
              </a:rPr>
              <a:t>a</a:t>
            </a:r>
            <a:r>
              <a:rPr sz="1300" spc="-5" dirty="0" err="1" smtClean="0">
                <a:latin typeface="Arial "/>
                <a:cs typeface="Calibri"/>
              </a:rPr>
              <a:t>pli</a:t>
            </a:r>
            <a:r>
              <a:rPr sz="1300" spc="-20" dirty="0" err="1" smtClean="0">
                <a:latin typeface="Arial "/>
                <a:cs typeface="Calibri"/>
              </a:rPr>
              <a:t>c</a:t>
            </a:r>
            <a:r>
              <a:rPr sz="1300" spc="-10" dirty="0" err="1" smtClean="0">
                <a:latin typeface="Arial "/>
                <a:cs typeface="Calibri"/>
              </a:rPr>
              <a:t>ó</a:t>
            </a:r>
            <a:r>
              <a:rPr sz="1300" spc="80" dirty="0" smtClean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0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5" dirty="0">
                <a:latin typeface="Arial "/>
                <a:cs typeface="Calibri"/>
              </a:rPr>
              <a:t>n</a:t>
            </a:r>
            <a:r>
              <a:rPr sz="1300" spc="-10" dirty="0">
                <a:latin typeface="Arial "/>
                <a:cs typeface="Calibri"/>
              </a:rPr>
              <a:t>c</a:t>
            </a:r>
            <a:r>
              <a:rPr sz="1300" spc="-5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9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satis</a:t>
            </a:r>
            <a:r>
              <a:rPr sz="1300" spc="-35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20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on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f</a:t>
            </a:r>
            <a:r>
              <a:rPr sz="1300" spc="0" dirty="0">
                <a:latin typeface="Arial "/>
                <a:cs typeface="Calibri"/>
              </a:rPr>
              <a:t>i</a:t>
            </a:r>
            <a:r>
              <a:rPr sz="1300" spc="-10" dirty="0">
                <a:latin typeface="Arial "/>
                <a:cs typeface="Calibri"/>
              </a:rPr>
              <a:t>n</a:t>
            </a:r>
            <a:r>
              <a:rPr sz="1300" spc="8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9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30" dirty="0">
                <a:latin typeface="Arial "/>
                <a:cs typeface="Calibri"/>
              </a:rPr>
              <a:t>v</a:t>
            </a:r>
            <a:r>
              <a:rPr sz="1300" spc="-5" dirty="0">
                <a:latin typeface="Arial "/>
                <a:cs typeface="Calibri"/>
              </a:rPr>
              <a:t>al</a:t>
            </a:r>
            <a:r>
              <a:rPr sz="1300" dirty="0">
                <a:latin typeface="Arial "/>
                <a:cs typeface="Calibri"/>
              </a:rPr>
              <a:t>u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y</a:t>
            </a:r>
            <a:r>
              <a:rPr sz="1300" spc="7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0" dirty="0">
                <a:latin typeface="Arial "/>
                <a:cs typeface="Calibri"/>
              </a:rPr>
              <a:t>n</a:t>
            </a:r>
            <a:r>
              <a:rPr sz="1300" spc="-5" dirty="0">
                <a:latin typeface="Arial "/>
                <a:cs typeface="Calibri"/>
              </a:rPr>
              <a:t>ali</a:t>
            </a:r>
            <a:r>
              <a:rPr sz="1300" spc="-30" dirty="0">
                <a:latin typeface="Arial "/>
                <a:cs typeface="Calibri"/>
              </a:rPr>
              <a:t>z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8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el g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ado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s</a:t>
            </a:r>
            <a:r>
              <a:rPr sz="1300" spc="-25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ti</a:t>
            </a:r>
            <a:r>
              <a:rPr sz="1300" spc="-20" dirty="0">
                <a:latin typeface="Arial "/>
                <a:cs typeface="Calibri"/>
              </a:rPr>
              <a:t>s</a:t>
            </a:r>
            <a:r>
              <a:rPr sz="1300" spc="-30" dirty="0">
                <a:latin typeface="Arial "/>
                <a:cs typeface="Calibri"/>
              </a:rPr>
              <a:t>f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ción</a:t>
            </a:r>
            <a:r>
              <a:rPr sz="1300" spc="5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f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la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p</a:t>
            </a:r>
            <a:r>
              <a:rPr sz="1300" spc="-1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-20" dirty="0">
                <a:latin typeface="Arial "/>
                <a:cs typeface="Calibri"/>
              </a:rPr>
              <a:t>st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ión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</a:t>
            </a:r>
            <a:r>
              <a:rPr sz="1300" spc="-5" dirty="0">
                <a:latin typeface="Arial "/>
                <a:cs typeface="Calibri"/>
              </a:rPr>
              <a:t>el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</a:t>
            </a:r>
            <a:r>
              <a:rPr sz="1300" spc="5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vicio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5" dirty="0">
                <a:latin typeface="Arial "/>
                <a:cs typeface="Calibri"/>
              </a:rPr>
              <a:t>al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usua</a:t>
            </a:r>
            <a:r>
              <a:rPr sz="1300" dirty="0">
                <a:latin typeface="Arial "/>
                <a:cs typeface="Calibri"/>
              </a:rPr>
              <a:t>r</a:t>
            </a:r>
            <a:r>
              <a:rPr sz="1300" spc="-5" dirty="0">
                <a:latin typeface="Arial "/>
                <a:cs typeface="Calibri"/>
              </a:rPr>
              <a:t>io</a:t>
            </a:r>
            <a:r>
              <a:rPr sz="1300" spc="2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impleme</a:t>
            </a:r>
            <a:r>
              <a:rPr sz="1300" spc="-20" dirty="0">
                <a:latin typeface="Arial "/>
                <a:cs typeface="Calibri"/>
              </a:rPr>
              <a:t>nt</a:t>
            </a:r>
            <a:r>
              <a:rPr sz="1300" spc="-10" dirty="0">
                <a:latin typeface="Arial "/>
                <a:cs typeface="Calibri"/>
              </a:rPr>
              <a:t>ar</a:t>
            </a:r>
            <a:r>
              <a:rPr sz="1300" spc="3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-5" dirty="0">
                <a:latin typeface="Arial "/>
                <a:cs typeface="Calibri"/>
              </a:rPr>
              <a:t>c</a:t>
            </a:r>
            <a:r>
              <a:rPr sz="1300" spc="-10" dirty="0">
                <a:latin typeface="Arial "/>
                <a:cs typeface="Calibri"/>
              </a:rPr>
              <a:t>ciones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mejo</a:t>
            </a:r>
            <a:r>
              <a:rPr sz="1300" spc="-25" dirty="0">
                <a:latin typeface="Arial "/>
                <a:cs typeface="Calibri"/>
              </a:rPr>
              <a:t>r</a:t>
            </a:r>
            <a:r>
              <a:rPr sz="1300" spc="-10" dirty="0">
                <a:latin typeface="Arial "/>
                <a:cs typeface="Calibri"/>
              </a:rPr>
              <a:t>a</a:t>
            </a:r>
            <a:r>
              <a:rPr sz="1300" spc="10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de</a:t>
            </a:r>
            <a:r>
              <a:rPr sz="1300" spc="5" dirty="0">
                <a:latin typeface="Arial "/>
                <a:cs typeface="Calibri"/>
              </a:rPr>
              <a:t> </a:t>
            </a:r>
            <a:r>
              <a:rPr sz="1300" spc="-10" dirty="0">
                <a:latin typeface="Arial "/>
                <a:cs typeface="Calibri"/>
              </a:rPr>
              <a:t>ser</a:t>
            </a:r>
            <a:r>
              <a:rPr sz="1300" spc="20" dirty="0">
                <a:latin typeface="Arial "/>
                <a:cs typeface="Calibri"/>
              </a:rPr>
              <a:t> </a:t>
            </a:r>
            <a:r>
              <a:rPr sz="1300" spc="-10" dirty="0" err="1">
                <a:latin typeface="Arial "/>
                <a:cs typeface="Calibri"/>
              </a:rPr>
              <a:t>n</a:t>
            </a:r>
            <a:r>
              <a:rPr sz="1300" spc="-5" dirty="0" err="1">
                <a:latin typeface="Arial "/>
                <a:cs typeface="Calibri"/>
              </a:rPr>
              <a:t>e</a:t>
            </a:r>
            <a:r>
              <a:rPr sz="1300" spc="-10" dirty="0" err="1">
                <a:latin typeface="Arial "/>
                <a:cs typeface="Calibri"/>
              </a:rPr>
              <a:t>c</a:t>
            </a:r>
            <a:r>
              <a:rPr sz="1300" spc="-5" dirty="0" err="1">
                <a:latin typeface="Arial "/>
                <a:cs typeface="Calibri"/>
              </a:rPr>
              <a:t>esario</a:t>
            </a:r>
            <a:r>
              <a:rPr sz="1300" spc="-5" dirty="0" smtClean="0">
                <a:latin typeface="Arial "/>
                <a:cs typeface="Calibri"/>
              </a:rPr>
              <a:t>.</a:t>
            </a:r>
            <a:endParaRPr lang="es-CO" sz="1300" spc="-5" dirty="0" smtClean="0">
              <a:latin typeface="Arial "/>
              <a:cs typeface="Calibri"/>
            </a:endParaRPr>
          </a:p>
          <a:p>
            <a:pPr marL="12700" marR="6350" algn="just">
              <a:lnSpc>
                <a:spcPct val="100000"/>
              </a:lnSpc>
            </a:pPr>
            <a:endParaRPr lang="es-CO" sz="1300" spc="-5" dirty="0">
              <a:latin typeface="Arial 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 GENERALIDADES</a:t>
            </a:r>
          </a:p>
          <a:p>
            <a:pPr marL="12700" algn="just">
              <a:lnSpc>
                <a:spcPct val="100000"/>
              </a:lnSpc>
            </a:pPr>
            <a:endParaRPr lang="es-MX" sz="1300" b="1" spc="-10" dirty="0">
              <a:latin typeface="Arial 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1.1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OBJ</a:t>
            </a:r>
            <a:r>
              <a:rPr lang="es-MX" sz="1300" b="1" spc="-5" dirty="0">
                <a:latin typeface="Arial "/>
                <a:cs typeface="Calibri"/>
              </a:rPr>
              <a:t>E</a:t>
            </a:r>
            <a:r>
              <a:rPr lang="es-MX" sz="1300" b="1" spc="-20" dirty="0">
                <a:latin typeface="Arial "/>
                <a:cs typeface="Calibri"/>
              </a:rPr>
              <a:t>T</a:t>
            </a:r>
            <a:r>
              <a:rPr lang="es-MX" sz="1300" b="1" spc="-5" dirty="0">
                <a:latin typeface="Arial "/>
                <a:cs typeface="Calibri"/>
              </a:rPr>
              <a:t>I</a:t>
            </a:r>
            <a:r>
              <a:rPr lang="es-MX" sz="1300" b="1" spc="-30" dirty="0">
                <a:latin typeface="Arial "/>
                <a:cs typeface="Calibri"/>
              </a:rPr>
              <a:t>V</a:t>
            </a:r>
            <a:r>
              <a:rPr lang="es-MX" sz="1300" b="1" spc="-10" dirty="0">
                <a:latin typeface="Arial "/>
                <a:cs typeface="Calibri"/>
              </a:rPr>
              <a:t>O</a:t>
            </a:r>
            <a:r>
              <a:rPr lang="es-MX" sz="1300" b="1" spc="-2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LA</a:t>
            </a:r>
            <a:r>
              <a:rPr lang="es-MX" sz="1300" b="1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ENCU</a:t>
            </a:r>
            <a:r>
              <a:rPr lang="es-MX" sz="1300" b="1" spc="-20" dirty="0">
                <a:latin typeface="Arial "/>
                <a:cs typeface="Calibri"/>
              </a:rPr>
              <a:t>E</a:t>
            </a:r>
            <a:r>
              <a:rPr lang="es-MX" sz="1300" b="1" spc="-25" dirty="0">
                <a:latin typeface="Arial "/>
                <a:cs typeface="Calibri"/>
              </a:rPr>
              <a:t>S</a:t>
            </a:r>
            <a:r>
              <a:rPr lang="es-MX" sz="1300" b="1" spc="-114" dirty="0">
                <a:latin typeface="Arial "/>
                <a:cs typeface="Calibri"/>
              </a:rPr>
              <a:t>T</a:t>
            </a:r>
            <a:r>
              <a:rPr lang="es-MX" sz="1300" b="1" spc="-10" dirty="0">
                <a:latin typeface="Arial "/>
                <a:cs typeface="Calibri"/>
              </a:rPr>
              <a:t>A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spc="-2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nali</a:t>
            </a:r>
            <a:r>
              <a:rPr lang="es-MX" sz="1300" spc="-30" dirty="0">
                <a:latin typeface="Arial "/>
                <a:cs typeface="Calibri"/>
              </a:rPr>
              <a:t>z</a:t>
            </a:r>
            <a:r>
              <a:rPr lang="es-MX" sz="1300" spc="-10" dirty="0">
                <a:latin typeface="Arial "/>
                <a:cs typeface="Calibri"/>
              </a:rPr>
              <a:t>ar</a:t>
            </a:r>
            <a:r>
              <a:rPr lang="es-MX" sz="1300" spc="13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g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ado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dirty="0">
                <a:latin typeface="Arial "/>
                <a:cs typeface="Calibri"/>
              </a:rPr>
              <a:t> </a:t>
            </a:r>
            <a:r>
              <a:rPr lang="es-MX" sz="1300" spc="-14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ti</a:t>
            </a:r>
            <a:r>
              <a:rPr lang="es-MX" sz="1300" spc="-25" dirty="0">
                <a:latin typeface="Arial "/>
                <a:cs typeface="Calibri"/>
              </a:rPr>
              <a:t>s</a:t>
            </a:r>
            <a:r>
              <a:rPr lang="es-MX" sz="1300" spc="-20" dirty="0">
                <a:latin typeface="Arial "/>
                <a:cs typeface="Calibri"/>
              </a:rPr>
              <a:t>f</a:t>
            </a:r>
            <a:r>
              <a:rPr lang="es-MX" sz="1300" spc="-10" dirty="0">
                <a:latin typeface="Arial "/>
                <a:cs typeface="Calibri"/>
              </a:rPr>
              <a:t>acción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f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n</a:t>
            </a:r>
            <a:r>
              <a:rPr lang="es-MX" sz="1300" spc="-25" dirty="0">
                <a:latin typeface="Arial "/>
                <a:cs typeface="Calibri"/>
              </a:rPr>
              <a:t>t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dirty="0">
                <a:latin typeface="Arial "/>
                <a:cs typeface="Calibri"/>
              </a:rPr>
              <a:t> </a:t>
            </a:r>
            <a:r>
              <a:rPr lang="es-MX" sz="1300" spc="-145" dirty="0">
                <a:latin typeface="Arial "/>
                <a:cs typeface="Calibri"/>
              </a:rPr>
              <a:t> </a:t>
            </a:r>
            <a:r>
              <a:rPr lang="es-MX" sz="1300" spc="-20" dirty="0" smtClean="0">
                <a:latin typeface="Arial "/>
                <a:cs typeface="Calibri"/>
              </a:rPr>
              <a:t>c</a:t>
            </a:r>
            <a:r>
              <a:rPr lang="es-MX" sz="1300" spc="-5" dirty="0" smtClean="0">
                <a:latin typeface="Arial "/>
                <a:cs typeface="Calibri"/>
              </a:rPr>
              <a:t>al</a:t>
            </a:r>
            <a:r>
              <a:rPr lang="es-MX" sz="1300" dirty="0" smtClean="0">
                <a:latin typeface="Arial "/>
                <a:cs typeface="Calibri"/>
              </a:rPr>
              <a:t>i</a:t>
            </a:r>
            <a:r>
              <a:rPr lang="es-MX" sz="1300" spc="-10" dirty="0" smtClean="0">
                <a:latin typeface="Arial "/>
                <a:cs typeface="Calibri"/>
              </a:rPr>
              <a:t>d</a:t>
            </a:r>
            <a:r>
              <a:rPr lang="es-MX" sz="1300" dirty="0" smtClean="0">
                <a:latin typeface="Arial "/>
                <a:cs typeface="Calibri"/>
              </a:rPr>
              <a:t>a</a:t>
            </a:r>
            <a:r>
              <a:rPr lang="es-MX" sz="1300" spc="-10" dirty="0" smtClean="0">
                <a:latin typeface="Arial "/>
                <a:cs typeface="Calibri"/>
              </a:rPr>
              <a:t>d</a:t>
            </a:r>
            <a:r>
              <a:rPr lang="es-MX" sz="1300" spc="140" dirty="0" smtClean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t</a:t>
            </a:r>
            <a:r>
              <a:rPr lang="es-MX" sz="1300" dirty="0">
                <a:latin typeface="Arial "/>
                <a:cs typeface="Calibri"/>
              </a:rPr>
              <a:t>a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del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se</a:t>
            </a:r>
            <a:r>
              <a:rPr lang="es-MX" sz="1300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vicio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i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ección</a:t>
            </a:r>
            <a:r>
              <a:rPr lang="es-MX" sz="1300" spc="14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Na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iona</a:t>
            </a:r>
            <a:r>
              <a:rPr lang="es-MX" sz="1300" dirty="0">
                <a:latin typeface="Arial "/>
                <a:cs typeface="Calibri"/>
              </a:rPr>
              <a:t>l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B</a:t>
            </a:r>
            <a:r>
              <a:rPr lang="es-MX" sz="1300" spc="-10" dirty="0">
                <a:latin typeface="Arial "/>
                <a:cs typeface="Calibri"/>
              </a:rPr>
              <a:t>o</a:t>
            </a:r>
            <a:r>
              <a:rPr lang="es-MX" sz="1300" spc="-25" dirty="0">
                <a:latin typeface="Arial "/>
                <a:cs typeface="Calibri"/>
              </a:rPr>
              <a:t>m</a:t>
            </a:r>
            <a:r>
              <a:rPr lang="es-MX" sz="1300" spc="-10" dirty="0">
                <a:latin typeface="Arial "/>
                <a:cs typeface="Calibri"/>
              </a:rPr>
              <a:t>be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12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Col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20" dirty="0">
                <a:latin typeface="Arial "/>
                <a:cs typeface="Calibri"/>
              </a:rPr>
              <a:t>m</a:t>
            </a:r>
            <a:r>
              <a:rPr lang="es-MX" sz="1300" dirty="0">
                <a:latin typeface="Arial "/>
                <a:cs typeface="Calibri"/>
              </a:rPr>
              <a:t>b</a:t>
            </a:r>
            <a:r>
              <a:rPr lang="es-MX" sz="1300" spc="-5" dirty="0">
                <a:latin typeface="Arial "/>
                <a:cs typeface="Calibri"/>
              </a:rPr>
              <a:t>ia,</a:t>
            </a:r>
            <a:r>
              <a:rPr lang="es-MX" sz="1300" spc="13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c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140" dirty="0">
                <a:latin typeface="Arial "/>
                <a:cs typeface="Calibri"/>
              </a:rPr>
              <a:t> </a:t>
            </a:r>
            <a:r>
              <a:rPr lang="es-MX" sz="1300" spc="-20" dirty="0" smtClean="0">
                <a:latin typeface="Arial "/>
                <a:cs typeface="Calibri"/>
              </a:rPr>
              <a:t>el </a:t>
            </a:r>
            <a:r>
              <a:rPr lang="es-MX" sz="1300" spc="-10" dirty="0" smtClean="0">
                <a:latin typeface="Arial "/>
                <a:cs typeface="Calibri"/>
              </a:rPr>
              <a:t>p</a:t>
            </a:r>
            <a:r>
              <a:rPr lang="es-MX" sz="1300" spc="-25" dirty="0" smtClean="0">
                <a:latin typeface="Arial "/>
                <a:cs typeface="Calibri"/>
              </a:rPr>
              <a:t>r</a:t>
            </a:r>
            <a:r>
              <a:rPr lang="es-MX" sz="1300" spc="-10" dirty="0" smtClean="0">
                <a:latin typeface="Arial "/>
                <a:cs typeface="Calibri"/>
              </a:rPr>
              <a:t>opósi</a:t>
            </a:r>
            <a:r>
              <a:rPr lang="es-MX" sz="1300" spc="-20" dirty="0" smtClean="0">
                <a:latin typeface="Arial "/>
                <a:cs typeface="Calibri"/>
              </a:rPr>
              <a:t>t</a:t>
            </a:r>
            <a:r>
              <a:rPr lang="es-MX" sz="1300" spc="-10" dirty="0" smtClean="0">
                <a:latin typeface="Arial "/>
                <a:cs typeface="Calibri"/>
              </a:rPr>
              <a:t>o</a:t>
            </a:r>
            <a:r>
              <a:rPr lang="es-MX" sz="1300" spc="30" dirty="0" smtClean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impleme</a:t>
            </a:r>
            <a:r>
              <a:rPr lang="es-MX" sz="1300" spc="-20" dirty="0">
                <a:latin typeface="Arial "/>
                <a:cs typeface="Calibri"/>
              </a:rPr>
              <a:t>nt</a:t>
            </a:r>
            <a:r>
              <a:rPr lang="es-MX" sz="1300" spc="-10" dirty="0">
                <a:latin typeface="Arial "/>
                <a:cs typeface="Calibri"/>
              </a:rPr>
              <a:t>ar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ciones</a:t>
            </a:r>
            <a:r>
              <a:rPr lang="es-MX" sz="1300" spc="3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pa</a:t>
            </a:r>
            <a:r>
              <a:rPr lang="es-MX" sz="1300" spc="-30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 la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optimi</a:t>
            </a:r>
            <a:r>
              <a:rPr lang="es-MX" sz="1300" spc="-35" dirty="0">
                <a:latin typeface="Arial "/>
                <a:cs typeface="Calibri"/>
              </a:rPr>
              <a:t>z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ión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los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anales</a:t>
            </a:r>
            <a:r>
              <a:rPr lang="es-MX" sz="1300" spc="3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at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al</a:t>
            </a:r>
            <a:r>
              <a:rPr lang="es-MX" sz="1300" spc="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usua</a:t>
            </a:r>
            <a:r>
              <a:rPr lang="es-MX" sz="1300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io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y</a:t>
            </a:r>
            <a:r>
              <a:rPr lang="es-MX" sz="1300" spc="-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ope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er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-25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ti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30" dirty="0">
                <a:latin typeface="Arial "/>
                <a:cs typeface="Calibri"/>
              </a:rPr>
              <a:t>f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ción</a:t>
            </a:r>
            <a:r>
              <a:rPr lang="es-MX" sz="1300" spc="3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los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mismos</a:t>
            </a:r>
            <a:r>
              <a:rPr lang="es-MX" sz="1300" spc="-5" dirty="0">
                <a:latin typeface="Arial "/>
                <a:cs typeface="Calibri"/>
              </a:rPr>
              <a:t>.</a:t>
            </a:r>
            <a:endParaRPr lang="es-MX" sz="1300" dirty="0">
              <a:latin typeface="Arial "/>
              <a:cs typeface="Calibri"/>
            </a:endParaRPr>
          </a:p>
          <a:p>
            <a:pPr algn="just">
              <a:lnSpc>
                <a:spcPts val="500"/>
              </a:lnSpc>
              <a:spcBef>
                <a:spcPts val="45"/>
              </a:spcBef>
            </a:pPr>
            <a:endParaRPr lang="es-MX" sz="13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MX" sz="1300" dirty="0">
              <a:latin typeface="Arial "/>
            </a:endParaRPr>
          </a:p>
          <a:p>
            <a:pPr marL="14604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1.2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FECHA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APLICACIÓN</a:t>
            </a:r>
            <a:r>
              <a:rPr lang="es-MX" sz="1300" b="1" spc="40" dirty="0">
                <a:latin typeface="Arial "/>
                <a:cs typeface="Calibri"/>
              </a:rPr>
              <a:t> </a:t>
            </a:r>
            <a:r>
              <a:rPr lang="es-MX" sz="1300" b="1" spc="-15" dirty="0">
                <a:latin typeface="Arial "/>
                <a:cs typeface="Calibri"/>
              </a:rPr>
              <a:t>D</a:t>
            </a:r>
            <a:r>
              <a:rPr lang="es-MX" sz="1300" b="1" spc="-10" dirty="0">
                <a:latin typeface="Arial "/>
                <a:cs typeface="Calibri"/>
              </a:rPr>
              <a:t>E</a:t>
            </a:r>
            <a:r>
              <a:rPr lang="es-MX" sz="1300" b="1" spc="5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LA</a:t>
            </a:r>
            <a:r>
              <a:rPr lang="es-MX" sz="1300" b="1" spc="15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ENCUESTA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spcBef>
                <a:spcPts val="15"/>
              </a:spcBef>
              <a:buFont typeface="Arial"/>
              <a:buChar char="•"/>
              <a:tabLst>
                <a:tab pos="299085" algn="l"/>
              </a:tabLst>
            </a:pPr>
            <a:r>
              <a:rPr lang="es-MX" sz="1300" spc="-15" dirty="0">
                <a:latin typeface="Arial "/>
                <a:cs typeface="Calibri"/>
              </a:rPr>
              <a:t>Meses </a:t>
            </a:r>
            <a:r>
              <a:rPr lang="es-MX" sz="1300" spc="-15" dirty="0" smtClean="0">
                <a:latin typeface="Arial "/>
                <a:cs typeface="Calibri"/>
              </a:rPr>
              <a:t>d</a:t>
            </a:r>
            <a:r>
              <a:rPr lang="es-MX" sz="1300" spc="-10" dirty="0" smtClean="0">
                <a:latin typeface="Arial "/>
                <a:cs typeface="Calibri"/>
              </a:rPr>
              <a:t>e septiembre, octubre, noviembre y diciembre</a:t>
            </a:r>
            <a:r>
              <a:rPr lang="es-MX" sz="1300" spc="20" dirty="0" smtClean="0">
                <a:latin typeface="Arial "/>
                <a:cs typeface="Calibri"/>
              </a:rPr>
              <a:t> </a:t>
            </a:r>
            <a:r>
              <a:rPr lang="es-MX" sz="1300" spc="-10" dirty="0" smtClean="0">
                <a:latin typeface="Arial "/>
                <a:cs typeface="Calibri"/>
              </a:rPr>
              <a:t>de</a:t>
            </a:r>
            <a:r>
              <a:rPr lang="es-MX" sz="1300" spc="5" dirty="0" smtClean="0">
                <a:latin typeface="Arial "/>
                <a:cs typeface="Calibri"/>
              </a:rPr>
              <a:t> </a:t>
            </a:r>
            <a:r>
              <a:rPr lang="es-MX" sz="1300" spc="-10" dirty="0" smtClean="0">
                <a:latin typeface="Arial "/>
                <a:cs typeface="Calibri"/>
              </a:rPr>
              <a:t>2022.</a:t>
            </a:r>
            <a:endParaRPr lang="es-MX" sz="13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9"/>
              </a:spcBef>
            </a:pPr>
            <a:endParaRPr lang="es-MX" sz="13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MX" sz="1300" dirty="0">
              <a:latin typeface="Arial "/>
            </a:endParaRPr>
          </a:p>
          <a:p>
            <a:pPr marL="12700" algn="just">
              <a:lnSpc>
                <a:spcPct val="100000"/>
              </a:lnSpc>
            </a:pPr>
            <a:r>
              <a:rPr lang="es-MX" sz="1300" b="1" spc="-10" dirty="0">
                <a:latin typeface="Arial "/>
                <a:cs typeface="Calibri"/>
              </a:rPr>
              <a:t>1.3</a:t>
            </a:r>
            <a:r>
              <a:rPr lang="es-MX" sz="1300" b="1" spc="20" dirty="0">
                <a:latin typeface="Arial "/>
                <a:cs typeface="Calibri"/>
              </a:rPr>
              <a:t> </a:t>
            </a:r>
            <a:r>
              <a:rPr lang="es-MX" sz="1300" b="1" spc="-10" dirty="0">
                <a:latin typeface="Arial "/>
                <a:cs typeface="Calibri"/>
              </a:rPr>
              <a:t>DISEÑO</a:t>
            </a:r>
            <a:r>
              <a:rPr lang="es-MX" sz="1300" b="1" spc="15" dirty="0">
                <a:latin typeface="Arial "/>
                <a:cs typeface="Calibri"/>
              </a:rPr>
              <a:t> </a:t>
            </a:r>
            <a:r>
              <a:rPr lang="es-MX" sz="1300" b="1" spc="-25" dirty="0">
                <a:latin typeface="Arial "/>
                <a:cs typeface="Calibri"/>
              </a:rPr>
              <a:t>M</a:t>
            </a:r>
            <a:r>
              <a:rPr lang="es-MX" sz="1300" b="1" spc="-10" dirty="0">
                <a:latin typeface="Arial "/>
                <a:cs typeface="Calibri"/>
              </a:rPr>
              <a:t>U</a:t>
            </a:r>
            <a:r>
              <a:rPr lang="es-MX" sz="1300" b="1" spc="-20" dirty="0">
                <a:latin typeface="Arial "/>
                <a:cs typeface="Calibri"/>
              </a:rPr>
              <a:t>E</a:t>
            </a:r>
            <a:r>
              <a:rPr lang="es-MX" sz="1300" b="1" spc="-25" dirty="0">
                <a:latin typeface="Arial "/>
                <a:cs typeface="Calibri"/>
              </a:rPr>
              <a:t>S</a:t>
            </a:r>
            <a:r>
              <a:rPr lang="es-MX" sz="1300" b="1" spc="-20" dirty="0">
                <a:latin typeface="Arial "/>
                <a:cs typeface="Calibri"/>
              </a:rPr>
              <a:t>T</a:t>
            </a:r>
            <a:r>
              <a:rPr lang="es-MX" sz="1300" b="1" spc="-10" dirty="0">
                <a:latin typeface="Arial "/>
                <a:cs typeface="Calibri"/>
              </a:rPr>
              <a:t>RAL.</a:t>
            </a:r>
            <a:endParaRPr lang="es-MX" sz="1300" dirty="0">
              <a:latin typeface="Arial "/>
              <a:cs typeface="Calibri"/>
            </a:endParaRPr>
          </a:p>
          <a:p>
            <a:pPr marL="2990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i="1" spc="-15" dirty="0">
                <a:latin typeface="Arial "/>
                <a:cs typeface="Calibri"/>
              </a:rPr>
              <a:t>U</a:t>
            </a:r>
            <a:r>
              <a:rPr lang="es-MX" sz="1300" i="1" spc="-5" dirty="0">
                <a:latin typeface="Arial "/>
                <a:cs typeface="Calibri"/>
              </a:rPr>
              <a:t>nivers</a:t>
            </a:r>
            <a:r>
              <a:rPr lang="es-MX" sz="1300" i="1" spc="-15" dirty="0">
                <a:latin typeface="Arial "/>
                <a:cs typeface="Calibri"/>
              </a:rPr>
              <a:t>o</a:t>
            </a:r>
            <a:r>
              <a:rPr lang="es-MX" sz="1300" i="1" spc="-5" dirty="0">
                <a:latin typeface="Arial "/>
                <a:cs typeface="Calibri"/>
              </a:rPr>
              <a:t>:</a:t>
            </a:r>
            <a:r>
              <a:rPr lang="es-MX" sz="1300" i="1" spc="15" dirty="0">
                <a:latin typeface="Arial "/>
                <a:cs typeface="Calibri"/>
              </a:rPr>
              <a:t> </a:t>
            </a:r>
            <a:r>
              <a:rPr lang="es-MX" sz="1300" spc="-35" dirty="0">
                <a:latin typeface="Arial "/>
                <a:cs typeface="Calibri"/>
              </a:rPr>
              <a:t>P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sona</a:t>
            </a:r>
            <a:r>
              <a:rPr lang="es-MX" sz="1300" spc="2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-20" dirty="0">
                <a:latin typeface="Arial "/>
                <a:cs typeface="Calibri"/>
              </a:rPr>
              <a:t>a</a:t>
            </a:r>
            <a:r>
              <a:rPr lang="es-MX" sz="1300" spc="-10" dirty="0">
                <a:latin typeface="Arial "/>
                <a:cs typeface="Calibri"/>
              </a:rPr>
              <a:t>tu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al,</a:t>
            </a:r>
            <a:r>
              <a:rPr lang="es-MX" sz="1300" spc="1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jur</a:t>
            </a:r>
            <a:r>
              <a:rPr lang="es-MX" sz="1300" dirty="0">
                <a:latin typeface="Arial "/>
                <a:cs typeface="Calibri"/>
              </a:rPr>
              <a:t>í</a:t>
            </a:r>
            <a:r>
              <a:rPr lang="es-MX" sz="1300" spc="-5" dirty="0">
                <a:latin typeface="Arial "/>
                <a:cs typeface="Calibri"/>
              </a:rPr>
              <a:t>di</a:t>
            </a:r>
            <a:r>
              <a:rPr lang="es-MX" sz="1300" spc="-20" dirty="0">
                <a:latin typeface="Arial "/>
                <a:cs typeface="Calibri"/>
              </a:rPr>
              <a:t>c</a:t>
            </a:r>
            <a:r>
              <a:rPr lang="es-MX" sz="1300" spc="-5" dirty="0">
                <a:latin typeface="Arial "/>
                <a:cs typeface="Calibri"/>
              </a:rPr>
              <a:t>a, 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n</a:t>
            </a:r>
            <a:r>
              <a:rPr lang="es-MX" sz="1300" spc="-5" dirty="0">
                <a:latin typeface="Arial "/>
                <a:cs typeface="Calibri"/>
              </a:rPr>
              <a:t>tida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es</a:t>
            </a:r>
            <a:r>
              <a:rPr lang="es-MX" sz="1300" spc="40" dirty="0">
                <a:latin typeface="Arial "/>
                <a:cs typeface="Calibri"/>
              </a:rPr>
              <a:t> </a:t>
            </a:r>
            <a:r>
              <a:rPr lang="es-MX" sz="1300" spc="40" dirty="0" smtClean="0">
                <a:latin typeface="Arial "/>
                <a:cs typeface="Calibri"/>
              </a:rPr>
              <a:t>Bomberiles, Públicas y </a:t>
            </a:r>
            <a:r>
              <a:rPr lang="es-MX" sz="1300" spc="-5" dirty="0" smtClean="0">
                <a:latin typeface="Arial "/>
                <a:cs typeface="Calibri"/>
              </a:rPr>
              <a:t>Territoriales</a:t>
            </a:r>
            <a:r>
              <a:rPr lang="es-MX" sz="1300" spc="-5" dirty="0">
                <a:latin typeface="Arial "/>
                <a:cs typeface="Calibri"/>
              </a:rPr>
              <a:t>.</a:t>
            </a:r>
            <a:endParaRPr lang="es-MX" sz="1300" dirty="0">
              <a:latin typeface="Arial "/>
              <a:cs typeface="Calibri"/>
            </a:endParaRPr>
          </a:p>
          <a:p>
            <a:pPr marL="299085" marR="6985" indent="-287020" algn="just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lang="es-MX" sz="1300" i="1" spc="-30" dirty="0">
                <a:latin typeface="Arial "/>
                <a:cs typeface="Calibri"/>
              </a:rPr>
              <a:t>R</a:t>
            </a:r>
            <a:r>
              <a:rPr lang="es-MX" sz="1300" i="1" spc="-10" dirty="0">
                <a:latin typeface="Arial "/>
                <a:cs typeface="Calibri"/>
              </a:rPr>
              <a:t>e</a:t>
            </a:r>
            <a:r>
              <a:rPr lang="es-MX" sz="1300" i="1" spc="-5" dirty="0">
                <a:latin typeface="Arial "/>
                <a:cs typeface="Calibri"/>
              </a:rPr>
              <a:t>p</a:t>
            </a:r>
            <a:r>
              <a:rPr lang="es-MX" sz="1300" i="1" spc="-10" dirty="0">
                <a:latin typeface="Arial "/>
                <a:cs typeface="Calibri"/>
              </a:rPr>
              <a:t>res</a:t>
            </a:r>
            <a:r>
              <a:rPr lang="es-MX" sz="1300" i="1" spc="-20" dirty="0">
                <a:latin typeface="Arial "/>
                <a:cs typeface="Calibri"/>
              </a:rPr>
              <a:t>en</a:t>
            </a:r>
            <a:r>
              <a:rPr lang="es-MX" sz="1300" i="1" spc="-35" dirty="0">
                <a:latin typeface="Arial "/>
                <a:cs typeface="Calibri"/>
              </a:rPr>
              <a:t>t</a:t>
            </a:r>
            <a:r>
              <a:rPr lang="es-MX" sz="1300" i="1" spc="-5" dirty="0">
                <a:latin typeface="Arial "/>
                <a:cs typeface="Calibri"/>
              </a:rPr>
              <a:t>ativi</a:t>
            </a:r>
            <a:r>
              <a:rPr lang="es-MX" sz="1300" i="1" spc="-15" dirty="0">
                <a:latin typeface="Arial "/>
                <a:cs typeface="Calibri"/>
              </a:rPr>
              <a:t>d</a:t>
            </a:r>
            <a:r>
              <a:rPr lang="es-MX" sz="1300" i="1" spc="-20" dirty="0">
                <a:latin typeface="Arial "/>
                <a:cs typeface="Calibri"/>
              </a:rPr>
              <a:t>a</a:t>
            </a:r>
            <a:r>
              <a:rPr lang="es-MX" sz="1300" i="1" dirty="0">
                <a:latin typeface="Arial "/>
                <a:cs typeface="Calibri"/>
              </a:rPr>
              <a:t>d</a:t>
            </a:r>
            <a:r>
              <a:rPr lang="es-MX" sz="1300" i="1" spc="-5" dirty="0">
                <a:latin typeface="Arial "/>
                <a:cs typeface="Calibri"/>
              </a:rPr>
              <a:t>:</a:t>
            </a:r>
            <a:r>
              <a:rPr lang="es-MX" sz="1300" i="1" spc="55" dirty="0">
                <a:latin typeface="Arial "/>
                <a:cs typeface="Calibri"/>
              </a:rPr>
              <a:t> </a:t>
            </a:r>
            <a:r>
              <a:rPr lang="es-MX" sz="1300" spc="-35" dirty="0">
                <a:latin typeface="Arial "/>
                <a:cs typeface="Calibri"/>
              </a:rPr>
              <a:t>P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3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u</a:t>
            </a:r>
            <a:r>
              <a:rPr lang="es-MX" sz="1300" spc="-5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</a:t>
            </a:r>
            <a:r>
              <a:rPr lang="es-MX" sz="1300" spc="-10" dirty="0">
                <a:latin typeface="Arial "/>
                <a:cs typeface="Calibri"/>
              </a:rPr>
              <a:t>tas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1</a:t>
            </a:r>
            <a:r>
              <a:rPr lang="es-MX" sz="1300" spc="-10" dirty="0">
                <a:latin typeface="Arial "/>
                <a:cs typeface="Calibri"/>
              </a:rPr>
              <a:t>0</a:t>
            </a:r>
            <a:r>
              <a:rPr lang="es-MX" sz="1300" spc="-5" dirty="0">
                <a:latin typeface="Arial "/>
                <a:cs typeface="Calibri"/>
              </a:rPr>
              <a:t>0</a:t>
            </a:r>
            <a:r>
              <a:rPr lang="es-MX" sz="1300" spc="-10" dirty="0">
                <a:latin typeface="Arial "/>
                <a:cs typeface="Calibri"/>
              </a:rPr>
              <a:t>%</a:t>
            </a:r>
            <a:r>
              <a:rPr lang="es-MX" sz="1300" spc="5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d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l</a:t>
            </a:r>
            <a:r>
              <a:rPr lang="es-MX" sz="1300" spc="-10" dirty="0">
                <a:latin typeface="Arial "/>
                <a:cs typeface="Calibri"/>
              </a:rPr>
              <a:t>os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u</a:t>
            </a:r>
            <a:r>
              <a:rPr lang="es-MX" sz="1300" spc="-10" dirty="0">
                <a:latin typeface="Arial "/>
                <a:cs typeface="Calibri"/>
              </a:rPr>
              <a:t>suar</a:t>
            </a:r>
            <a:r>
              <a:rPr lang="es-MX" sz="1300" dirty="0">
                <a:latin typeface="Arial "/>
                <a:cs typeface="Calibri"/>
              </a:rPr>
              <a:t>io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y</a:t>
            </a:r>
            <a:r>
              <a:rPr lang="es-MX" sz="1300" spc="7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st</a:t>
            </a:r>
            <a:r>
              <a:rPr lang="es-MX" sz="1300" spc="-10" dirty="0">
                <a:latin typeface="Arial "/>
                <a:cs typeface="Calibri"/>
              </a:rPr>
              <a:t>án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inclu</a:t>
            </a:r>
            <a:r>
              <a:rPr lang="es-MX" sz="1300" spc="5" dirty="0">
                <a:latin typeface="Arial "/>
                <a:cs typeface="Calibri"/>
              </a:rPr>
              <a:t>i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dirty="0">
                <a:latin typeface="Arial "/>
                <a:cs typeface="Calibri"/>
              </a:rPr>
              <a:t>o</a:t>
            </a:r>
            <a:r>
              <a:rPr lang="es-MX" sz="1300" spc="-5" dirty="0">
                <a:latin typeface="Arial "/>
                <a:cs typeface="Calibri"/>
              </a:rPr>
              <a:t>s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dirty="0">
                <a:latin typeface="Arial "/>
                <a:cs typeface="Calibri"/>
              </a:rPr>
              <a:t>e</a:t>
            </a:r>
            <a:r>
              <a:rPr lang="es-MX" sz="1300" spc="-10" dirty="0">
                <a:latin typeface="Arial "/>
                <a:cs typeface="Calibri"/>
              </a:rPr>
              <a:t>n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8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Marco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spc="65" dirty="0" err="1">
                <a:latin typeface="Arial "/>
                <a:cs typeface="Calibri"/>
              </a:rPr>
              <a:t>M</a:t>
            </a:r>
            <a:r>
              <a:rPr lang="es-MX" sz="1300" spc="-10" dirty="0" err="1">
                <a:latin typeface="Arial "/>
                <a:cs typeface="Calibri"/>
              </a:rPr>
              <a:t>uest</a:t>
            </a:r>
            <a:r>
              <a:rPr lang="es-MX" sz="1300" spc="-30" dirty="0" err="1">
                <a:latin typeface="Arial "/>
                <a:cs typeface="Calibri"/>
              </a:rPr>
              <a:t>r</a:t>
            </a:r>
            <a:r>
              <a:rPr lang="es-MX" sz="1300" spc="-5" dirty="0" err="1">
                <a:latin typeface="Arial "/>
                <a:cs typeface="Calibri"/>
              </a:rPr>
              <a:t>al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65" dirty="0">
                <a:latin typeface="Arial "/>
                <a:cs typeface="Calibri"/>
              </a:rPr>
              <a:t> </a:t>
            </a:r>
            <a:r>
              <a:rPr lang="es-MX" sz="1300" spc="-5" dirty="0">
                <a:latin typeface="Arial "/>
                <a:cs typeface="Calibri"/>
              </a:rPr>
              <a:t>la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p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st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10" dirty="0">
                <a:latin typeface="Arial "/>
                <a:cs typeface="Calibri"/>
              </a:rPr>
              <a:t>ión</a:t>
            </a:r>
            <a:r>
              <a:rPr lang="es-MX" sz="1300" spc="7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</a:t>
            </a:r>
            <a:r>
              <a:rPr lang="es-MX" sz="1300" spc="-5" dirty="0">
                <a:latin typeface="Arial "/>
                <a:cs typeface="Calibri"/>
              </a:rPr>
              <a:t>el</a:t>
            </a:r>
            <a:r>
              <a:rPr lang="es-MX" sz="1300" spc="8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se</a:t>
            </a:r>
            <a:r>
              <a:rPr lang="es-MX" sz="1300" spc="5" dirty="0">
                <a:latin typeface="Arial "/>
                <a:cs typeface="Calibri"/>
              </a:rPr>
              <a:t>r</a:t>
            </a:r>
            <a:r>
              <a:rPr lang="es-MX" sz="1300" spc="-5" dirty="0">
                <a:latin typeface="Arial "/>
                <a:cs typeface="Calibri"/>
              </a:rPr>
              <a:t>vicio</a:t>
            </a:r>
            <a:r>
              <a:rPr lang="es-MX" sz="1300" spc="60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o</a:t>
            </a:r>
            <a:r>
              <a:rPr lang="es-MX" sz="1300" spc="7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0" dirty="0">
                <a:latin typeface="Arial "/>
                <a:cs typeface="Calibri"/>
              </a:rPr>
              <a:t>n</a:t>
            </a:r>
            <a:r>
              <a:rPr lang="es-MX" sz="1300" spc="-5" dirty="0">
                <a:latin typeface="Arial "/>
                <a:cs typeface="Calibri"/>
              </a:rPr>
              <a:t>t</a:t>
            </a:r>
            <a:r>
              <a:rPr lang="es-MX" sz="1300" spc="-1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30" dirty="0">
                <a:latin typeface="Arial "/>
                <a:cs typeface="Calibri"/>
              </a:rPr>
              <a:t>g</a:t>
            </a:r>
            <a:r>
              <a:rPr lang="es-MX" sz="1300" spc="-10" dirty="0">
                <a:latin typeface="Arial "/>
                <a:cs typeface="Calibri"/>
              </a:rPr>
              <a:t>a</a:t>
            </a:r>
            <a:r>
              <a:rPr lang="es-MX" sz="1300" spc="55" dirty="0">
                <a:latin typeface="Arial "/>
                <a:cs typeface="Calibri"/>
              </a:rPr>
              <a:t> </a:t>
            </a:r>
            <a:r>
              <a:rPr lang="es-MX" sz="1300" spc="-10" dirty="0">
                <a:latin typeface="Arial "/>
                <a:cs typeface="Calibri"/>
              </a:rPr>
              <a:t>de</a:t>
            </a:r>
            <a:r>
              <a:rPr lang="es-MX" sz="1300" spc="-5" dirty="0">
                <a:latin typeface="Arial "/>
                <a:cs typeface="Calibri"/>
              </a:rPr>
              <a:t> p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odu</a:t>
            </a:r>
            <a:r>
              <a:rPr lang="es-MX" sz="1300" spc="-5" dirty="0">
                <a:latin typeface="Arial "/>
                <a:cs typeface="Calibri"/>
              </a:rPr>
              <a:t>c</a:t>
            </a:r>
            <a:r>
              <a:rPr lang="es-MX" sz="1300" spc="-20" dirty="0">
                <a:latin typeface="Arial "/>
                <a:cs typeface="Calibri"/>
              </a:rPr>
              <a:t>t</a:t>
            </a:r>
            <a:r>
              <a:rPr lang="es-MX" sz="1300" spc="-10" dirty="0">
                <a:latin typeface="Arial "/>
                <a:cs typeface="Calibri"/>
              </a:rPr>
              <a:t>os</a:t>
            </a:r>
            <a:r>
              <a:rPr lang="es-MX" sz="1300" spc="25" dirty="0">
                <a:latin typeface="Arial "/>
                <a:cs typeface="Calibri"/>
              </a:rPr>
              <a:t> </a:t>
            </a:r>
            <a:r>
              <a:rPr lang="es-MX" sz="1300" spc="-20" dirty="0">
                <a:latin typeface="Arial "/>
                <a:cs typeface="Calibri"/>
              </a:rPr>
              <a:t>g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5" dirty="0">
                <a:latin typeface="Arial "/>
                <a:cs typeface="Calibri"/>
              </a:rPr>
              <a:t>n</a:t>
            </a:r>
            <a:r>
              <a:rPr lang="es-MX" sz="1300" spc="-10" dirty="0">
                <a:latin typeface="Arial "/>
                <a:cs typeface="Calibri"/>
              </a:rPr>
              <a:t>e</a:t>
            </a:r>
            <a:r>
              <a:rPr lang="es-MX" sz="1300" spc="-25" dirty="0">
                <a:latin typeface="Arial "/>
                <a:cs typeface="Calibri"/>
              </a:rPr>
              <a:t>r</a:t>
            </a:r>
            <a:r>
              <a:rPr lang="es-MX" sz="1300" spc="-10" dirty="0">
                <a:latin typeface="Arial "/>
                <a:cs typeface="Calibri"/>
              </a:rPr>
              <a:t>ados.</a:t>
            </a:r>
            <a:endParaRPr lang="es-MX" sz="1300" dirty="0">
              <a:latin typeface="Arial "/>
              <a:cs typeface="Calibri"/>
            </a:endParaRPr>
          </a:p>
          <a:p>
            <a:pPr marL="12700" marR="6350">
              <a:lnSpc>
                <a:spcPct val="100000"/>
              </a:lnSpc>
            </a:pPr>
            <a:endParaRPr sz="1300" dirty="0"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03819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7" name="Rectángulo 6"/>
          <p:cNvSpPr/>
          <p:nvPr/>
        </p:nvSpPr>
        <p:spPr>
          <a:xfrm>
            <a:off x="1321723" y="791422"/>
            <a:ext cx="10382597" cy="2159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6350" algn="just">
              <a:lnSpc>
                <a:spcPct val="90000"/>
              </a:lnSpc>
            </a:pPr>
            <a:r>
              <a:rPr lang="es-MX" b="1" i="1" spc="-150" dirty="0">
                <a:latin typeface="Arial "/>
                <a:cs typeface="Calibri"/>
              </a:rPr>
              <a:t>T</a:t>
            </a:r>
            <a:r>
              <a:rPr lang="es-MX" b="1" i="1" dirty="0">
                <a:latin typeface="Arial "/>
                <a:cs typeface="Calibri"/>
              </a:rPr>
              <a:t>amaño</a:t>
            </a:r>
            <a:r>
              <a:rPr lang="es-MX" b="1" i="1" spc="55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de</a:t>
            </a:r>
            <a:r>
              <a:rPr lang="es-MX" b="1" i="1" spc="60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la</a:t>
            </a:r>
            <a:r>
              <a:rPr lang="es-MX" b="1" i="1" spc="60" dirty="0">
                <a:latin typeface="Arial "/>
                <a:cs typeface="Calibri"/>
              </a:rPr>
              <a:t> </a:t>
            </a:r>
            <a:r>
              <a:rPr lang="es-MX" b="1" i="1" dirty="0">
                <a:latin typeface="Arial "/>
                <a:cs typeface="Calibri"/>
              </a:rPr>
              <a:t>Mue</a:t>
            </a:r>
            <a:r>
              <a:rPr lang="es-MX" b="1" i="1" spc="-35" dirty="0">
                <a:latin typeface="Arial "/>
                <a:cs typeface="Calibri"/>
              </a:rPr>
              <a:t>s</a:t>
            </a:r>
            <a:r>
              <a:rPr lang="es-MX" b="1" i="1" dirty="0">
                <a:latin typeface="Arial "/>
                <a:cs typeface="Calibri"/>
              </a:rPr>
              <a:t>tr</a:t>
            </a:r>
            <a:r>
              <a:rPr lang="es-MX" b="1" i="1" spc="5" dirty="0">
                <a:latin typeface="Arial "/>
                <a:cs typeface="Calibri"/>
              </a:rPr>
              <a:t>a</a:t>
            </a:r>
            <a:r>
              <a:rPr lang="es-MX" b="1" dirty="0">
                <a:latin typeface="Arial "/>
                <a:cs typeface="Calibri"/>
              </a:rPr>
              <a:t>:</a:t>
            </a:r>
            <a:r>
              <a:rPr lang="es-MX" b="1" spc="55" dirty="0">
                <a:latin typeface="Arial "/>
                <a:cs typeface="Calibri"/>
              </a:rPr>
              <a:t> </a:t>
            </a:r>
            <a:r>
              <a:rPr lang="es-MX" dirty="0" smtClean="0">
                <a:latin typeface="Arial "/>
                <a:cs typeface="Calibri"/>
              </a:rPr>
              <a:t>La</a:t>
            </a:r>
            <a:r>
              <a:rPr lang="es-MX" spc="60" dirty="0" smtClean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ue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4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ep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5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qu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ti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i</a:t>
            </a:r>
            <a:r>
              <a:rPr lang="es-MX" spc="-40" dirty="0">
                <a:latin typeface="Arial "/>
                <a:cs typeface="Calibri"/>
              </a:rPr>
              <a:t>z</a:t>
            </a:r>
            <a:r>
              <a:rPr lang="es-MX" dirty="0">
                <a:latin typeface="Arial "/>
                <a:cs typeface="Calibri"/>
              </a:rPr>
              <a:t>ó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i</a:t>
            </a:r>
            <a:r>
              <a:rPr lang="es-MX" spc="-30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aci</a:t>
            </a:r>
            <a:r>
              <a:rPr lang="es-MX" spc="-10" dirty="0">
                <a:latin typeface="Arial "/>
                <a:cs typeface="Calibri"/>
              </a:rPr>
              <a:t>ó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6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la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cue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tis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acción</a:t>
            </a:r>
            <a:r>
              <a:rPr lang="es-MX" spc="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es </a:t>
            </a:r>
            <a:r>
              <a:rPr lang="es-MX" spc="-15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on</a:t>
            </a:r>
            <a:r>
              <a:rPr lang="es-MX" spc="-5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da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: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usu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ri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2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q</a:t>
            </a:r>
            <a:r>
              <a:rPr lang="es-MX" dirty="0">
                <a:latin typeface="Arial "/>
                <a:cs typeface="Calibri"/>
              </a:rPr>
              <a:t>ue</a:t>
            </a:r>
            <a:r>
              <a:rPr lang="es-MX" spc="12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acceden a los servicios de la DNBC los cuales son: Entidades Bomberiles, publicas, territoriales, personas natural y jurídica que accedieron a los servicios a través del chat institucional, correo electrónico, atención telefónica y </a:t>
            </a:r>
            <a:r>
              <a:rPr lang="es-MX" dirty="0" smtClean="0">
                <a:latin typeface="Arial "/>
                <a:cs typeface="Calibri"/>
              </a:rPr>
              <a:t>presencial y </a:t>
            </a:r>
            <a:r>
              <a:rPr lang="es-MX" dirty="0">
                <a:latin typeface="Arial "/>
                <a:cs typeface="Calibri"/>
              </a:rPr>
              <a:t>correspondencia certificada.</a:t>
            </a:r>
          </a:p>
          <a:p>
            <a:pPr>
              <a:lnSpc>
                <a:spcPts val="1000"/>
              </a:lnSpc>
              <a:spcBef>
                <a:spcPts val="20"/>
              </a:spcBef>
            </a:pPr>
            <a:endParaRPr lang="es-MX" sz="1050" dirty="0">
              <a:latin typeface="Arial "/>
            </a:endParaRPr>
          </a:p>
          <a:p>
            <a:pPr marL="12700" marR="6985" algn="just">
              <a:lnSpc>
                <a:spcPts val="1839"/>
              </a:lnSpc>
            </a:pP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14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14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b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se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uni</a:t>
            </a:r>
            <a:r>
              <a:rPr lang="es-MX" spc="-1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so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dirty="0">
                <a:latin typeface="Arial "/>
                <a:cs typeface="Calibri"/>
              </a:rPr>
              <a:t>al,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end</a:t>
            </a:r>
            <a:r>
              <a:rPr lang="es-MX" dirty="0">
                <a:latin typeface="Arial "/>
                <a:cs typeface="Calibri"/>
              </a:rPr>
              <a:t>ie</a:t>
            </a:r>
            <a:r>
              <a:rPr lang="es-MX" spc="-35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on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dirty="0" smtClean="0"/>
              <a:t>566</a:t>
            </a:r>
            <a:r>
              <a:rPr lang="es-MX" spc="130" dirty="0" smtClean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su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ios</a:t>
            </a:r>
            <a:r>
              <a:rPr lang="es-MX" spc="15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14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u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es</a:t>
            </a:r>
            <a:r>
              <a:rPr lang="es-MX" spc="1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lo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spc="160" dirty="0" smtClean="0">
                <a:latin typeface="Arial "/>
                <a:cs typeface="Calibri"/>
              </a:rPr>
              <a:t>52</a:t>
            </a:r>
            <a:r>
              <a:rPr lang="es-MX" spc="155" dirty="0" smtClean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diligenciaron</a:t>
            </a:r>
            <a:r>
              <a:rPr lang="es-MX" spc="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el 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,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spc="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35" dirty="0">
                <a:latin typeface="Arial "/>
                <a:cs typeface="Calibri"/>
              </a:rPr>
              <a:t>z</a:t>
            </a:r>
            <a:r>
              <a:rPr lang="es-MX" dirty="0">
                <a:latin typeface="Arial "/>
                <a:cs typeface="Calibri"/>
              </a:rPr>
              <a:t>ó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a</a:t>
            </a:r>
            <a:r>
              <a:rPr lang="es-MX" spc="4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ú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ep</a:t>
            </a:r>
            <a:r>
              <a:rPr lang="es-MX" spc="-2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5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i</a:t>
            </a:r>
            <a:r>
              <a:rPr lang="es-MX" spc="-15" dirty="0">
                <a:latin typeface="Arial "/>
                <a:cs typeface="Calibri"/>
              </a:rPr>
              <a:t>v</a:t>
            </a:r>
            <a:r>
              <a:rPr lang="es-MX" dirty="0">
                <a:latin typeface="Arial "/>
                <a:cs typeface="Calibri"/>
              </a:rPr>
              <a:t>o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9</a:t>
            </a:r>
            <a:r>
              <a:rPr lang="es-MX" dirty="0" smtClean="0">
                <a:latin typeface="Arial "/>
                <a:cs typeface="Calibri"/>
              </a:rPr>
              <a:t>%</a:t>
            </a:r>
            <a:r>
              <a:rPr lang="es-MX" spc="40" dirty="0" smtClean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dirty="0">
                <a:latin typeface="Arial "/>
                <a:cs typeface="Calibri"/>
              </a:rPr>
              <a:t>ome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io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en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endi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5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r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4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ti</a:t>
            </a:r>
            <a:r>
              <a:rPr lang="es-MX" spc="-20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15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s </a:t>
            </a:r>
            <a:r>
              <a:rPr lang="es-MX" spc="-15" dirty="0">
                <a:latin typeface="Arial "/>
                <a:cs typeface="Calibri"/>
              </a:rPr>
              <a:t>c</a:t>
            </a:r>
            <a:r>
              <a:rPr lang="es-MX" dirty="0">
                <a:latin typeface="Arial "/>
                <a:cs typeface="Calibri"/>
              </a:rPr>
              <a:t>anal</a:t>
            </a:r>
            <a:r>
              <a:rPr lang="es-MX" spc="5" dirty="0">
                <a:latin typeface="Arial "/>
                <a:cs typeface="Calibri"/>
              </a:rPr>
              <a:t>e</a:t>
            </a:r>
            <a:r>
              <a:rPr lang="es-MX" spc="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.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780970"/>
              </p:ext>
            </p:extLst>
          </p:nvPr>
        </p:nvGraphicFramePr>
        <p:xfrm>
          <a:off x="1604241" y="3245515"/>
          <a:ext cx="3746500" cy="235778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80244">
                  <a:extLst>
                    <a:ext uri="{9D8B030D-6E8A-4147-A177-3AD203B41FA5}">
                      <a16:colId xmlns:a16="http://schemas.microsoft.com/office/drawing/2014/main" val="2458235382"/>
                    </a:ext>
                  </a:extLst>
                </a:gridCol>
                <a:gridCol w="2766256">
                  <a:extLst>
                    <a:ext uri="{9D8B030D-6E8A-4147-A177-3AD203B41FA5}">
                      <a16:colId xmlns:a16="http://schemas.microsoft.com/office/drawing/2014/main" val="3538883086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/>
                        </a:rPr>
                        <a:t>Cuenta de Naturaleza </a:t>
                      </a:r>
                      <a:r>
                        <a:rPr lang="es-MX" sz="1100" b="1" u="none" strike="noStrike" dirty="0" smtClean="0">
                          <a:effectLst/>
                        </a:rPr>
                        <a:t>Jurídica </a:t>
                      </a:r>
                      <a:r>
                        <a:rPr lang="es-MX" sz="1100" b="1" u="none" strike="noStrike" dirty="0">
                          <a:effectLst/>
                        </a:rPr>
                        <a:t>del Peticionario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249091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Entidad Bomberil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228593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Entidad Pública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425791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Entidad Territorial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872484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Persona </a:t>
                      </a:r>
                      <a:r>
                        <a:rPr lang="en-US" sz="1100" u="none" strike="noStrike" dirty="0" err="1">
                          <a:effectLst/>
                        </a:rPr>
                        <a:t>Jurídica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0099117"/>
                  </a:ext>
                </a:extLst>
              </a:tr>
              <a:tr h="4432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Persona Natural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279343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Total general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52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15679600"/>
                  </a:ext>
                </a:extLst>
              </a:tr>
            </a:tbl>
          </a:graphicData>
        </a:graphic>
      </p:graphicFrame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112983"/>
              </p:ext>
            </p:extLst>
          </p:nvPr>
        </p:nvGraphicFramePr>
        <p:xfrm>
          <a:off x="6295505" y="29042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6826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7" name="Rectángulo 6"/>
          <p:cNvSpPr/>
          <p:nvPr/>
        </p:nvSpPr>
        <p:spPr>
          <a:xfrm>
            <a:off x="304801" y="1098669"/>
            <a:ext cx="11439780" cy="3798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b="1" spc="-15" dirty="0">
                <a:latin typeface="Arial "/>
                <a:cs typeface="Calibri"/>
              </a:rPr>
              <a:t>1</a:t>
            </a:r>
            <a:r>
              <a:rPr lang="en-US" b="1" dirty="0">
                <a:latin typeface="Arial "/>
                <a:cs typeface="Calibri"/>
              </a:rPr>
              <a:t>.</a:t>
            </a:r>
            <a:r>
              <a:rPr lang="en-US" b="1" spc="-10" dirty="0">
                <a:latin typeface="Arial "/>
                <a:cs typeface="Calibri"/>
              </a:rPr>
              <a:t>4</a:t>
            </a:r>
            <a:r>
              <a:rPr lang="en-US" b="1" spc="5" dirty="0">
                <a:latin typeface="Arial "/>
                <a:cs typeface="Calibri"/>
              </a:rPr>
              <a:t> </a:t>
            </a:r>
            <a:r>
              <a:rPr lang="en-US" b="1" spc="-15" dirty="0">
                <a:latin typeface="Arial "/>
                <a:cs typeface="Calibri"/>
              </a:rPr>
              <a:t>MÉ</a:t>
            </a:r>
            <a:r>
              <a:rPr lang="en-US" b="1" spc="-60" dirty="0">
                <a:latin typeface="Arial "/>
                <a:cs typeface="Calibri"/>
              </a:rPr>
              <a:t>T</a:t>
            </a:r>
            <a:r>
              <a:rPr lang="en-US" b="1" spc="-15" dirty="0">
                <a:latin typeface="Arial "/>
                <a:cs typeface="Calibri"/>
              </a:rPr>
              <a:t>ODO</a:t>
            </a:r>
            <a:r>
              <a:rPr lang="en-US" b="1" spc="25" dirty="0">
                <a:latin typeface="Arial "/>
                <a:cs typeface="Calibri"/>
              </a:rPr>
              <a:t> </a:t>
            </a:r>
            <a:r>
              <a:rPr lang="en-US" b="1" spc="-10" dirty="0">
                <a:latin typeface="Arial "/>
                <a:cs typeface="Calibri"/>
              </a:rPr>
              <a:t>DE</a:t>
            </a:r>
            <a:r>
              <a:rPr lang="en-US" b="1" spc="-5" dirty="0">
                <a:latin typeface="Arial "/>
                <a:cs typeface="Calibri"/>
              </a:rPr>
              <a:t> </a:t>
            </a:r>
            <a:r>
              <a:rPr lang="en-US" b="1" spc="-10" dirty="0">
                <a:latin typeface="Arial "/>
                <a:cs typeface="Calibri"/>
              </a:rPr>
              <a:t>E</a:t>
            </a:r>
            <a:r>
              <a:rPr lang="en-US" b="1" spc="-90" dirty="0">
                <a:latin typeface="Arial "/>
                <a:cs typeface="Calibri"/>
              </a:rPr>
              <a:t>V</a:t>
            </a:r>
            <a:r>
              <a:rPr lang="en-US" b="1" spc="-10" dirty="0">
                <a:latin typeface="Arial "/>
                <a:cs typeface="Calibri"/>
              </a:rPr>
              <a:t>A</a:t>
            </a:r>
            <a:r>
              <a:rPr lang="en-US" b="1" spc="-50" dirty="0">
                <a:latin typeface="Arial "/>
                <a:cs typeface="Calibri"/>
              </a:rPr>
              <a:t>L</a:t>
            </a:r>
            <a:r>
              <a:rPr lang="en-US" b="1" spc="-65" dirty="0">
                <a:latin typeface="Arial "/>
                <a:cs typeface="Calibri"/>
              </a:rPr>
              <a:t>U</a:t>
            </a:r>
            <a:r>
              <a:rPr lang="en-US" b="1" spc="-30" dirty="0">
                <a:latin typeface="Arial "/>
                <a:cs typeface="Calibri"/>
              </a:rPr>
              <a:t>A</a:t>
            </a:r>
            <a:r>
              <a:rPr lang="en-US" b="1" spc="-10" dirty="0">
                <a:latin typeface="Arial "/>
                <a:cs typeface="Calibri"/>
              </a:rPr>
              <a:t>C</a:t>
            </a:r>
            <a:r>
              <a:rPr lang="en-US" b="1" spc="-20" dirty="0">
                <a:latin typeface="Arial "/>
                <a:cs typeface="Calibri"/>
              </a:rPr>
              <a:t>I</a:t>
            </a:r>
            <a:r>
              <a:rPr lang="en-US" b="1" spc="-15" dirty="0">
                <a:latin typeface="Arial "/>
                <a:cs typeface="Calibri"/>
              </a:rPr>
              <a:t>Ó</a:t>
            </a:r>
            <a:r>
              <a:rPr lang="en-US" b="1" spc="-5" dirty="0">
                <a:latin typeface="Arial "/>
                <a:cs typeface="Calibri"/>
              </a:rPr>
              <a:t>N:</a:t>
            </a:r>
            <a:endParaRPr lang="en-US" dirty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endParaRPr lang="es-MX" b="1" spc="55" dirty="0" smtClean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r>
              <a:rPr lang="es-MX" spc="-10" dirty="0">
                <a:latin typeface="Arial "/>
                <a:cs typeface="Calibri"/>
              </a:rPr>
              <a:t>Según  </a:t>
            </a:r>
            <a:r>
              <a:rPr lang="es-MX" spc="-11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t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20" dirty="0">
                <a:latin typeface="Arial "/>
                <a:cs typeface="Calibri"/>
              </a:rPr>
              <a:t>at</a:t>
            </a:r>
            <a:r>
              <a:rPr lang="es-MX" spc="-10" dirty="0">
                <a:latin typeface="Arial "/>
                <a:cs typeface="Calibri"/>
              </a:rPr>
              <a:t>ég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In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itu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5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onal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con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2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opósi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able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0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un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p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c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aje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  </a:t>
            </a:r>
            <a:r>
              <a:rPr lang="es-MX" spc="-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p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</a:t>
            </a:r>
            <a:r>
              <a:rPr lang="es-MX" spc="-5" dirty="0">
                <a:latin typeface="Arial "/>
                <a:cs typeface="Calibri"/>
              </a:rPr>
              <a:t>n,</a:t>
            </a:r>
            <a:r>
              <a:rPr lang="es-MX" spc="-10" dirty="0">
                <a:latin typeface="Arial "/>
                <a:cs typeface="Calibri"/>
              </a:rPr>
              <a:t> implem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acciones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jo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a,</a:t>
            </a:r>
            <a:r>
              <a:rPr lang="es-MX" spc="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able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10" dirty="0" smtClean="0">
                <a:latin typeface="Arial "/>
                <a:cs typeface="Calibri"/>
              </a:rPr>
              <a:t>:</a:t>
            </a:r>
          </a:p>
          <a:p>
            <a:pPr marL="12700" marR="6350" algn="just">
              <a:lnSpc>
                <a:spcPct val="90000"/>
              </a:lnSpc>
            </a:pPr>
            <a:endParaRPr lang="es-MX" spc="-10" dirty="0">
              <a:latin typeface="Arial "/>
              <a:cs typeface="Calibri"/>
            </a:endParaRPr>
          </a:p>
          <a:p>
            <a:pPr marL="413384" marR="7620" indent="-401320" algn="just">
              <a:lnSpc>
                <a:spcPct val="100099"/>
              </a:lnSpc>
              <a:buFont typeface="Calibri"/>
              <a:buAutoNum type="romanUcPeriod"/>
              <a:tabLst>
                <a:tab pos="413384" algn="l"/>
              </a:tabLst>
            </a:pPr>
            <a:r>
              <a:rPr lang="es-MX" spc="-10" dirty="0">
                <a:latin typeface="Arial "/>
                <a:cs typeface="Calibri"/>
              </a:rPr>
              <a:t>El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el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spc="-35" dirty="0">
                <a:latin typeface="Arial "/>
                <a:cs typeface="Calibri"/>
              </a:rPr>
              <a:t>a</a:t>
            </a:r>
            <a:r>
              <a:rPr lang="es-MX" spc="-2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abi</a:t>
            </a:r>
            <a:r>
              <a:rPr lang="es-MX" spc="-15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idad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gu</a:t>
            </a:r>
            <a:r>
              <a:rPr lang="es-MX" spc="-20" dirty="0">
                <a:latin typeface="Arial "/>
                <a:cs typeface="Calibri"/>
              </a:rPr>
              <a:t>a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sup</a:t>
            </a:r>
            <a:r>
              <a:rPr lang="es-MX" dirty="0">
                <a:latin typeface="Arial "/>
                <a:cs typeface="Calibri"/>
              </a:rPr>
              <a:t>e</a:t>
            </a:r>
            <a:r>
              <a:rPr lang="es-MX" spc="-15" dirty="0">
                <a:latin typeface="Arial "/>
                <a:cs typeface="Calibri"/>
              </a:rPr>
              <a:t>r</a:t>
            </a:r>
            <a:r>
              <a:rPr lang="es-MX" spc="-5" dirty="0">
                <a:latin typeface="Arial "/>
                <a:cs typeface="Calibri"/>
              </a:rPr>
              <a:t>io</a:t>
            </a:r>
            <a:r>
              <a:rPr lang="es-MX" spc="-10" dirty="0">
                <a:latin typeface="Arial "/>
                <a:cs typeface="Calibri"/>
              </a:rPr>
              <a:t>r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al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(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Muy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Bu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+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eno</a:t>
            </a:r>
            <a:r>
              <a:rPr lang="es-MX" spc="3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≥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0%</a:t>
            </a:r>
            <a:r>
              <a:rPr lang="es-MX" spc="-10" dirty="0">
                <a:latin typeface="Arial "/>
                <a:cs typeface="Calibri"/>
              </a:rPr>
              <a:t>)</a:t>
            </a:r>
            <a:r>
              <a:rPr lang="es-MX" spc="-5" dirty="0">
                <a:latin typeface="Arial "/>
                <a:cs typeface="Calibri"/>
              </a:rPr>
              <a:t>,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s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impleme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20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acción,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-5" dirty="0">
                <a:latin typeface="Arial "/>
                <a:cs typeface="Calibri"/>
              </a:rPr>
              <a:t> se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á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decis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ón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1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ción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Subdi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ción</a:t>
            </a:r>
            <a:r>
              <a:rPr lang="es-MX" spc="13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 smtClean="0">
                <a:latin typeface="Arial "/>
                <a:cs typeface="Calibri"/>
              </a:rPr>
              <a:t>s</a:t>
            </a:r>
            <a:r>
              <a:rPr lang="es-MX" spc="-10" dirty="0" smtClean="0">
                <a:latin typeface="Arial "/>
                <a:cs typeface="Calibri"/>
              </a:rPr>
              <a:t>t</a:t>
            </a:r>
            <a:r>
              <a:rPr lang="es-MX" spc="-55" dirty="0" smtClean="0">
                <a:latin typeface="Arial "/>
                <a:cs typeface="Calibri"/>
              </a:rPr>
              <a:t>r</a:t>
            </a:r>
            <a:r>
              <a:rPr lang="es-MX" spc="-20" dirty="0" smtClean="0">
                <a:latin typeface="Arial "/>
                <a:cs typeface="Calibri"/>
              </a:rPr>
              <a:t>at</a:t>
            </a:r>
            <a:r>
              <a:rPr lang="es-MX" spc="-10" dirty="0" smtClean="0">
                <a:latin typeface="Arial "/>
                <a:cs typeface="Calibri"/>
              </a:rPr>
              <a:t>ég</a:t>
            </a:r>
            <a:r>
              <a:rPr lang="es-MX" dirty="0" smtClean="0">
                <a:latin typeface="Arial "/>
                <a:cs typeface="Calibri"/>
              </a:rPr>
              <a:t>i</a:t>
            </a:r>
            <a:r>
              <a:rPr lang="es-MX" spc="-40" dirty="0" smtClean="0">
                <a:latin typeface="Arial "/>
                <a:cs typeface="Calibri"/>
              </a:rPr>
              <a:t>c</a:t>
            </a:r>
            <a:r>
              <a:rPr lang="es-MX" spc="-10" dirty="0" smtClean="0">
                <a:latin typeface="Arial "/>
                <a:cs typeface="Calibri"/>
              </a:rPr>
              <a:t>a</a:t>
            </a:r>
            <a:r>
              <a:rPr lang="es-MX" spc="125" dirty="0" smtClean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114" dirty="0" smtClean="0">
                <a:latin typeface="Arial "/>
                <a:cs typeface="Calibri"/>
              </a:rPr>
              <a:t>C</a:t>
            </a:r>
            <a:r>
              <a:rPr lang="es-MX" spc="-5" dirty="0" smtClean="0">
                <a:latin typeface="Arial "/>
                <a:cs typeface="Calibri"/>
              </a:rPr>
              <a:t>oo</a:t>
            </a:r>
            <a:r>
              <a:rPr lang="es-MX" spc="-40" dirty="0" smtClean="0">
                <a:latin typeface="Arial "/>
                <a:cs typeface="Calibri"/>
              </a:rPr>
              <a:t>r</a:t>
            </a:r>
            <a:r>
              <a:rPr lang="es-MX" spc="-10" dirty="0" smtClean="0">
                <a:latin typeface="Arial "/>
                <a:cs typeface="Calibri"/>
              </a:rPr>
              <a:t>d</a:t>
            </a:r>
            <a:r>
              <a:rPr lang="es-MX" dirty="0" smtClean="0">
                <a:latin typeface="Arial "/>
                <a:cs typeface="Calibri"/>
              </a:rPr>
              <a:t>i</a:t>
            </a:r>
            <a:r>
              <a:rPr lang="es-MX" spc="-10" dirty="0" smtClean="0">
                <a:latin typeface="Arial "/>
                <a:cs typeface="Calibri"/>
              </a:rPr>
              <a:t>nación</a:t>
            </a:r>
            <a:r>
              <a:rPr lang="es-MX" spc="125" dirty="0" smtClean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10" dirty="0" smtClean="0">
                <a:latin typeface="Arial "/>
                <a:cs typeface="Calibri"/>
              </a:rPr>
              <a:t>omb</a:t>
            </a:r>
            <a:r>
              <a:rPr lang="es-MX" spc="-5" dirty="0" smtClean="0">
                <a:latin typeface="Arial "/>
                <a:cs typeface="Calibri"/>
              </a:rPr>
              <a:t>e</a:t>
            </a:r>
            <a:r>
              <a:rPr lang="es-MX" spc="-15" dirty="0" smtClean="0">
                <a:latin typeface="Arial "/>
                <a:cs typeface="Calibri"/>
              </a:rPr>
              <a:t>r</a:t>
            </a:r>
            <a:r>
              <a:rPr lang="es-MX" spc="-5" dirty="0" smtClean="0">
                <a:latin typeface="Arial "/>
                <a:cs typeface="Calibri"/>
              </a:rPr>
              <a:t>il</a:t>
            </a:r>
            <a:r>
              <a:rPr lang="es-MX" spc="-5" dirty="0">
                <a:latin typeface="Arial "/>
                <a:cs typeface="Calibri"/>
              </a:rPr>
              <a:t>,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im</a:t>
            </a:r>
            <a:r>
              <a:rPr lang="es-MX" spc="-25" dirty="0">
                <a:latin typeface="Arial "/>
                <a:cs typeface="Calibri"/>
              </a:rPr>
              <a:t>p</a:t>
            </a:r>
            <a:r>
              <a:rPr lang="es-MX" spc="-10" dirty="0">
                <a:latin typeface="Arial "/>
                <a:cs typeface="Calibri"/>
              </a:rPr>
              <a:t>le</a:t>
            </a:r>
            <a:r>
              <a:rPr lang="es-MX" spc="-25" dirty="0">
                <a:latin typeface="Arial "/>
                <a:cs typeface="Calibri"/>
              </a:rPr>
              <a:t>m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anes</a:t>
            </a:r>
            <a:r>
              <a:rPr lang="es-MX" spc="1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114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dirty="0">
                <a:latin typeface="Arial "/>
                <a:cs typeface="Calibri"/>
              </a:rPr>
              <a:t>j</a:t>
            </a:r>
            <a:r>
              <a:rPr lang="es-MX" spc="-5" dirty="0">
                <a:latin typeface="Arial "/>
                <a:cs typeface="Calibri"/>
              </a:rPr>
              <a:t>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 pa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aquel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as</a:t>
            </a:r>
            <a:r>
              <a:rPr lang="es-MX" spc="-25" dirty="0">
                <a:latin typeface="Arial "/>
                <a:cs typeface="Calibri"/>
              </a:rPr>
              <a:t> 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ari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es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cu</a:t>
            </a:r>
            <a:r>
              <a:rPr lang="es-MX" spc="-40" dirty="0">
                <a:latin typeface="Arial "/>
                <a:cs typeface="Calibri"/>
              </a:rPr>
              <a:t>y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esul</a:t>
            </a:r>
            <a:r>
              <a:rPr lang="es-MX" spc="-25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ado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25" dirty="0">
                <a:latin typeface="Arial "/>
                <a:cs typeface="Calibri"/>
              </a:rPr>
              <a:t>e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uación</a:t>
            </a:r>
            <a:r>
              <a:rPr lang="es-MX" spc="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por</a:t>
            </a:r>
            <a:r>
              <a:rPr lang="es-MX" spc="1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encima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15" dirty="0">
                <a:latin typeface="Arial "/>
                <a:cs typeface="Calibri"/>
              </a:rPr>
              <a:t>0</a:t>
            </a:r>
            <a:r>
              <a:rPr lang="es-MX" spc="-20" dirty="0">
                <a:latin typeface="Arial "/>
                <a:cs typeface="Calibri"/>
              </a:rPr>
              <a:t>%</a:t>
            </a:r>
            <a:r>
              <a:rPr lang="es-MX" spc="-5" dirty="0">
                <a:latin typeface="Arial "/>
                <a:cs typeface="Calibri"/>
              </a:rPr>
              <a:t>.</a:t>
            </a:r>
            <a:endParaRPr lang="es-MX" dirty="0">
              <a:latin typeface="Arial "/>
              <a:cs typeface="Calibri"/>
            </a:endParaRPr>
          </a:p>
          <a:p>
            <a:pPr>
              <a:lnSpc>
                <a:spcPts val="900"/>
              </a:lnSpc>
              <a:spcBef>
                <a:spcPts val="19"/>
              </a:spcBef>
              <a:buFont typeface="Calibri"/>
              <a:buAutoNum type="romanUcPeriod"/>
            </a:pPr>
            <a:endParaRPr lang="es-MX" sz="1000" dirty="0">
              <a:latin typeface="Arial "/>
            </a:endParaRPr>
          </a:p>
          <a:p>
            <a:pPr>
              <a:lnSpc>
                <a:spcPts val="1000"/>
              </a:lnSpc>
              <a:buFont typeface="Calibri"/>
              <a:buAutoNum type="romanUcPeriod"/>
            </a:pPr>
            <a:endParaRPr lang="es-MX" sz="1050" dirty="0">
              <a:latin typeface="Arial "/>
            </a:endParaRPr>
          </a:p>
          <a:p>
            <a:pPr marL="413384" marR="6350" indent="-401320" algn="just">
              <a:lnSpc>
                <a:spcPct val="100000"/>
              </a:lnSpc>
              <a:buFont typeface="Calibri"/>
              <a:buAutoNum type="romanUcPeriod"/>
              <a:tabLst>
                <a:tab pos="459105" algn="l"/>
              </a:tabLst>
            </a:pPr>
            <a:r>
              <a:rPr lang="es-MX" spc="-15" dirty="0">
                <a:latin typeface="Arial "/>
                <a:cs typeface="Calibri"/>
              </a:rPr>
              <a:t>S</a:t>
            </a:r>
            <a:r>
              <a:rPr lang="es-MX" spc="-5" dirty="0">
                <a:latin typeface="Arial "/>
                <a:cs typeface="Calibri"/>
              </a:rPr>
              <a:t>i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3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esul</a:t>
            </a:r>
            <a:r>
              <a:rPr lang="es-MX" spc="-25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ado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8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d</a:t>
            </a:r>
            <a:r>
              <a:rPr lang="es-MX" spc="-10" dirty="0">
                <a:latin typeface="Arial "/>
                <a:cs typeface="Calibri"/>
              </a:rPr>
              <a:t>ición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(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+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%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spc="-5" dirty="0">
                <a:latin typeface="Arial "/>
                <a:cs typeface="Calibri"/>
              </a:rPr>
              <a:t>ue</a:t>
            </a:r>
            <a:r>
              <a:rPr lang="es-MX" spc="-10" dirty="0">
                <a:latin typeface="Arial "/>
                <a:cs typeface="Calibri"/>
              </a:rPr>
              <a:t>no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‹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80%)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80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0" dirty="0">
                <a:latin typeface="Arial "/>
                <a:cs typeface="Calibri"/>
              </a:rPr>
              <a:t> </a:t>
            </a:r>
            <a:r>
              <a:rPr lang="es-MX" spc="-5" dirty="0">
                <a:latin typeface="Arial "/>
                <a:cs typeface="Calibri"/>
              </a:rPr>
              <a:t>i</a:t>
            </a:r>
            <a:r>
              <a:rPr lang="es-MX" spc="-25" dirty="0">
                <a:latin typeface="Arial "/>
                <a:cs typeface="Calibri"/>
              </a:rPr>
              <a:t>n</a:t>
            </a:r>
            <a:r>
              <a:rPr lang="es-MX" spc="-40" dirty="0">
                <a:latin typeface="Arial "/>
                <a:cs typeface="Calibri"/>
              </a:rPr>
              <a:t>f</a:t>
            </a:r>
            <a:r>
              <a:rPr lang="es-MX" spc="-10" dirty="0">
                <a:latin typeface="Arial "/>
                <a:cs typeface="Calibri"/>
              </a:rPr>
              <a:t>er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or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al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8</a:t>
            </a:r>
            <a:r>
              <a:rPr lang="es-MX" spc="-5" dirty="0">
                <a:latin typeface="Arial "/>
                <a:cs typeface="Calibri"/>
              </a:rPr>
              <a:t>0</a:t>
            </a:r>
            <a:r>
              <a:rPr lang="es-MX" spc="-20" dirty="0">
                <a:latin typeface="Arial "/>
                <a:cs typeface="Calibri"/>
              </a:rPr>
              <a:t>%</a:t>
            </a:r>
            <a:r>
              <a:rPr lang="es-MX" spc="-5" dirty="0">
                <a:latin typeface="Arial "/>
                <a:cs typeface="Calibri"/>
              </a:rPr>
              <a:t>,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6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n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esario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20" dirty="0">
                <a:latin typeface="Arial "/>
                <a:cs typeface="Calibri"/>
              </a:rPr>
              <a:t>g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5" dirty="0">
                <a:latin typeface="Arial "/>
                <a:cs typeface="Calibri"/>
              </a:rPr>
              <a:t>ne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anes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7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 acción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en</a:t>
            </a:r>
            <a:r>
              <a:rPr lang="es-MX" spc="-30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aminados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m</a:t>
            </a:r>
            <a:r>
              <a:rPr lang="es-MX" spc="-20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jo</a:t>
            </a:r>
            <a:r>
              <a:rPr lang="es-MX" spc="-55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ar</a:t>
            </a:r>
            <a:r>
              <a:rPr lang="es-MX" spc="3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 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idad</a:t>
            </a:r>
            <a:r>
              <a:rPr lang="es-MX" spc="-25" dirty="0">
                <a:latin typeface="Arial "/>
                <a:cs typeface="Calibri"/>
              </a:rPr>
              <a:t> </a:t>
            </a:r>
            <a:r>
              <a:rPr lang="es-MX" spc="-15" dirty="0">
                <a:latin typeface="Arial "/>
                <a:cs typeface="Calibri"/>
              </a:rPr>
              <a:t>e</a:t>
            </a:r>
            <a:r>
              <a:rPr lang="es-MX" spc="-10" dirty="0">
                <a:latin typeface="Arial "/>
                <a:cs typeface="Calibri"/>
              </a:rPr>
              <a:t>n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spc="-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25" dirty="0">
                <a:latin typeface="Arial "/>
                <a:cs typeface="Calibri"/>
              </a:rPr>
              <a:t>s</a:t>
            </a:r>
            <a:r>
              <a:rPr lang="es-MX" spc="-3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ación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de</a:t>
            </a:r>
            <a:r>
              <a:rPr lang="es-MX" spc="-5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los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serv</a:t>
            </a:r>
            <a:r>
              <a:rPr lang="es-MX" dirty="0">
                <a:latin typeface="Arial "/>
                <a:cs typeface="Calibri"/>
              </a:rPr>
              <a:t>i</a:t>
            </a:r>
            <a:r>
              <a:rPr lang="es-MX" spc="-10" dirty="0">
                <a:latin typeface="Arial "/>
                <a:cs typeface="Calibri"/>
              </a:rPr>
              <a:t>cios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y</a:t>
            </a:r>
            <a:r>
              <a:rPr lang="es-MX" spc="-45" dirty="0">
                <a:latin typeface="Arial "/>
                <a:cs typeface="Calibri"/>
              </a:rPr>
              <a:t>/</a:t>
            </a:r>
            <a:r>
              <a:rPr lang="es-MX" spc="-10" dirty="0">
                <a:latin typeface="Arial "/>
                <a:cs typeface="Calibri"/>
              </a:rPr>
              <a:t>o</a:t>
            </a:r>
            <a:r>
              <a:rPr lang="es-MX" spc="1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p</a:t>
            </a:r>
            <a:r>
              <a:rPr lang="es-MX" spc="-40" dirty="0">
                <a:latin typeface="Arial "/>
                <a:cs typeface="Calibri"/>
              </a:rPr>
              <a:t>r</a:t>
            </a:r>
            <a:r>
              <a:rPr lang="es-MX" spc="-10" dirty="0">
                <a:latin typeface="Arial "/>
                <a:cs typeface="Calibri"/>
              </a:rPr>
              <a:t>oduc</a:t>
            </a:r>
            <a:r>
              <a:rPr lang="es-MX" spc="-20" dirty="0">
                <a:latin typeface="Arial "/>
                <a:cs typeface="Calibri"/>
              </a:rPr>
              <a:t>t</a:t>
            </a:r>
            <a:r>
              <a:rPr lang="es-MX" spc="-10" dirty="0">
                <a:latin typeface="Arial "/>
                <a:cs typeface="Calibri"/>
              </a:rPr>
              <a:t>os</a:t>
            </a:r>
            <a:r>
              <a:rPr lang="es-MX" spc="20" dirty="0">
                <a:latin typeface="Arial "/>
                <a:cs typeface="Calibri"/>
              </a:rPr>
              <a:t> </a:t>
            </a:r>
            <a:r>
              <a:rPr lang="es-MX" spc="-10" dirty="0">
                <a:latin typeface="Arial "/>
                <a:cs typeface="Calibri"/>
              </a:rPr>
              <a:t>según</a:t>
            </a:r>
            <a:r>
              <a:rPr lang="es-MX" dirty="0">
                <a:latin typeface="Arial "/>
                <a:cs typeface="Calibri"/>
              </a:rPr>
              <a:t> l</a:t>
            </a:r>
            <a:r>
              <a:rPr lang="es-MX" spc="-10" dirty="0">
                <a:latin typeface="Arial "/>
                <a:cs typeface="Calibri"/>
              </a:rPr>
              <a:t>a </a:t>
            </a:r>
            <a:r>
              <a:rPr lang="es-MX" spc="-35" dirty="0">
                <a:latin typeface="Arial "/>
                <a:cs typeface="Calibri"/>
              </a:rPr>
              <a:t>v</a:t>
            </a:r>
            <a:r>
              <a:rPr lang="es-MX" spc="-10" dirty="0">
                <a:latin typeface="Arial "/>
                <a:cs typeface="Calibri"/>
              </a:rPr>
              <a:t>ari</a:t>
            </a:r>
            <a:r>
              <a:rPr lang="es-MX" spc="-5" dirty="0">
                <a:latin typeface="Arial "/>
                <a:cs typeface="Calibri"/>
              </a:rPr>
              <a:t>a</a:t>
            </a:r>
            <a:r>
              <a:rPr lang="es-MX" spc="-10" dirty="0">
                <a:latin typeface="Arial "/>
                <a:cs typeface="Calibri"/>
              </a:rPr>
              <a:t>b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10" dirty="0">
                <a:latin typeface="Arial "/>
                <a:cs typeface="Calibri"/>
              </a:rPr>
              <a:t>e</a:t>
            </a:r>
            <a:r>
              <a:rPr lang="es-MX" spc="-15" dirty="0">
                <a:latin typeface="Arial "/>
                <a:cs typeface="Calibri"/>
              </a:rPr>
              <a:t> 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</a:t>
            </a:r>
            <a:r>
              <a:rPr lang="es-MX" dirty="0">
                <a:latin typeface="Arial "/>
                <a:cs typeface="Calibri"/>
              </a:rPr>
              <a:t>l</a:t>
            </a:r>
            <a:r>
              <a:rPr lang="es-MX" spc="-5" dirty="0">
                <a:latin typeface="Arial "/>
                <a:cs typeface="Calibri"/>
              </a:rPr>
              <a:t>ifi</a:t>
            </a:r>
            <a:r>
              <a:rPr lang="es-MX" spc="-25" dirty="0">
                <a:latin typeface="Arial "/>
                <a:cs typeface="Calibri"/>
              </a:rPr>
              <a:t>c</a:t>
            </a:r>
            <a:r>
              <a:rPr lang="es-MX" spc="-10" dirty="0">
                <a:latin typeface="Arial "/>
                <a:cs typeface="Calibri"/>
              </a:rPr>
              <a:t>ada.</a:t>
            </a:r>
            <a:endParaRPr lang="es-MX" dirty="0">
              <a:latin typeface="Arial "/>
              <a:cs typeface="Calibri"/>
            </a:endParaRPr>
          </a:p>
          <a:p>
            <a:pPr marL="12700" marR="6350" algn="just">
              <a:lnSpc>
                <a:spcPct val="90000"/>
              </a:lnSpc>
            </a:pPr>
            <a:endParaRPr lang="es-MX" dirty="0">
              <a:latin typeface="Arial 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633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6" name="object 3"/>
          <p:cNvSpPr txBox="1"/>
          <p:nvPr/>
        </p:nvSpPr>
        <p:spPr>
          <a:xfrm>
            <a:off x="681776" y="750327"/>
            <a:ext cx="10244841" cy="261097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b="1" spc="5" dirty="0" smtClean="0">
                <a:latin typeface="Arial "/>
                <a:cs typeface="Calibri"/>
              </a:rPr>
              <a:t>2. </a:t>
            </a:r>
            <a:r>
              <a:rPr lang="en-US" b="1" spc="-15" dirty="0" smtClean="0">
                <a:latin typeface="Arial "/>
                <a:cs typeface="Calibri"/>
              </a:rPr>
              <a:t>RESULTADOS</a:t>
            </a:r>
            <a:r>
              <a:rPr lang="en-US" b="1" spc="-5" dirty="0" smtClean="0">
                <a:latin typeface="Arial "/>
                <a:cs typeface="Calibri"/>
              </a:rPr>
              <a:t>:</a:t>
            </a:r>
          </a:p>
          <a:p>
            <a:pPr marL="12700">
              <a:lnSpc>
                <a:spcPct val="100000"/>
              </a:lnSpc>
            </a:pPr>
            <a:endParaRPr lang="es-CO" b="1" spc="-5" dirty="0">
              <a:latin typeface="Arial "/>
              <a:cs typeface="Calibri"/>
            </a:endParaRPr>
          </a:p>
          <a:p>
            <a:pPr marL="12700"/>
            <a:r>
              <a:rPr lang="en-US" sz="1600" b="1" spc="5" dirty="0" smtClean="0">
                <a:latin typeface="Arial "/>
                <a:cs typeface="Calibri"/>
              </a:rPr>
              <a:t>2.1 </a:t>
            </a:r>
            <a:r>
              <a:rPr lang="en-US" sz="1600" b="1" spc="-15" dirty="0" smtClean="0">
                <a:latin typeface="Arial "/>
                <a:cs typeface="Calibri"/>
              </a:rPr>
              <a:t>CANALES DE ATENCIÓN MÁS FRECUENTES: </a:t>
            </a:r>
            <a:endParaRPr lang="en-US" sz="1600" dirty="0">
              <a:latin typeface="Arial "/>
              <a:cs typeface="Calibri"/>
            </a:endParaRPr>
          </a:p>
          <a:p>
            <a:pPr marL="12700">
              <a:lnSpc>
                <a:spcPct val="100000"/>
              </a:lnSpc>
            </a:pPr>
            <a:endParaRPr lang="en-US" sz="11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9"/>
              </a:spcBef>
            </a:pPr>
            <a:endParaRPr sz="5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sz="1100" dirty="0">
              <a:latin typeface="Arial "/>
            </a:endParaRPr>
          </a:p>
          <a:p>
            <a:pPr marL="12700" marR="6350" algn="just">
              <a:lnSpc>
                <a:spcPct val="100000"/>
              </a:lnSpc>
            </a:pPr>
            <a:r>
              <a:rPr sz="1600" spc="-15" dirty="0" smtClean="0">
                <a:latin typeface="Arial "/>
                <a:cs typeface="Calibri"/>
              </a:rPr>
              <a:t>L</a:t>
            </a:r>
            <a:r>
              <a:rPr sz="1600" spc="-10" dirty="0" smtClean="0">
                <a:latin typeface="Arial "/>
                <a:cs typeface="Calibri"/>
              </a:rPr>
              <a:t>a</a:t>
            </a:r>
            <a:r>
              <a:rPr sz="1600" spc="20" dirty="0" smtClean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Di</a:t>
            </a:r>
            <a:r>
              <a:rPr sz="1600" b="1" spc="-25" dirty="0">
                <a:latin typeface="Arial "/>
                <a:cs typeface="Calibri"/>
              </a:rPr>
              <a:t>r</a:t>
            </a:r>
            <a:r>
              <a:rPr sz="1600" b="1" spc="-5" dirty="0">
                <a:latin typeface="Arial "/>
                <a:cs typeface="Calibri"/>
              </a:rPr>
              <a:t>ecci</a:t>
            </a:r>
            <a:r>
              <a:rPr sz="1600" b="1" dirty="0">
                <a:latin typeface="Arial "/>
                <a:cs typeface="Calibri"/>
              </a:rPr>
              <a:t>ó</a:t>
            </a:r>
            <a:r>
              <a:rPr sz="1600" b="1" spc="-10" dirty="0">
                <a:latin typeface="Arial "/>
                <a:cs typeface="Calibri"/>
              </a:rPr>
              <a:t>n</a:t>
            </a:r>
            <a:r>
              <a:rPr sz="1600" b="1" spc="20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Nacio</a:t>
            </a:r>
            <a:r>
              <a:rPr sz="1600" b="1" dirty="0">
                <a:latin typeface="Arial "/>
                <a:cs typeface="Calibri"/>
              </a:rPr>
              <a:t>n</a:t>
            </a:r>
            <a:r>
              <a:rPr sz="1600" b="1" spc="-15" dirty="0">
                <a:latin typeface="Arial "/>
                <a:cs typeface="Calibri"/>
              </a:rPr>
              <a:t>a</a:t>
            </a:r>
            <a:r>
              <a:rPr sz="1600" b="1" spc="-5" dirty="0">
                <a:latin typeface="Arial "/>
                <a:cs typeface="Calibri"/>
              </a:rPr>
              <a:t>l</a:t>
            </a:r>
            <a:r>
              <a:rPr sz="1600" b="1" spc="25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de</a:t>
            </a:r>
            <a:r>
              <a:rPr sz="1600" b="1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Bomb</a:t>
            </a:r>
            <a:r>
              <a:rPr sz="1600" b="1" spc="-5" dirty="0">
                <a:latin typeface="Arial "/>
                <a:cs typeface="Calibri"/>
              </a:rPr>
              <a:t>e</a:t>
            </a:r>
            <a:r>
              <a:rPr sz="1600" b="1" spc="-25" dirty="0">
                <a:latin typeface="Arial "/>
                <a:cs typeface="Calibri"/>
              </a:rPr>
              <a:t>r</a:t>
            </a:r>
            <a:r>
              <a:rPr sz="1600" b="1" spc="-10" dirty="0">
                <a:latin typeface="Arial "/>
                <a:cs typeface="Calibri"/>
              </a:rPr>
              <a:t>os</a:t>
            </a:r>
            <a:r>
              <a:rPr sz="1600" b="1" spc="5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de</a:t>
            </a:r>
            <a:r>
              <a:rPr sz="1600" b="1" spc="10" dirty="0">
                <a:latin typeface="Arial "/>
                <a:cs typeface="Calibri"/>
              </a:rPr>
              <a:t> </a:t>
            </a:r>
            <a:r>
              <a:rPr sz="1600" b="1" spc="-10" dirty="0">
                <a:latin typeface="Arial "/>
                <a:cs typeface="Calibri"/>
              </a:rPr>
              <a:t>Col</a:t>
            </a:r>
            <a:r>
              <a:rPr sz="1600" b="1" dirty="0">
                <a:latin typeface="Arial "/>
                <a:cs typeface="Calibri"/>
              </a:rPr>
              <a:t>o</a:t>
            </a:r>
            <a:r>
              <a:rPr sz="1600" b="1" spc="-10" dirty="0">
                <a:latin typeface="Arial "/>
                <a:cs typeface="Calibri"/>
              </a:rPr>
              <a:t>mb</a:t>
            </a:r>
            <a:r>
              <a:rPr sz="1600" b="1" dirty="0">
                <a:latin typeface="Arial "/>
                <a:cs typeface="Calibri"/>
              </a:rPr>
              <a:t>i</a:t>
            </a:r>
            <a:r>
              <a:rPr sz="1600" b="1" spc="-10" dirty="0">
                <a:latin typeface="Arial "/>
                <a:cs typeface="Calibri"/>
              </a:rPr>
              <a:t>a</a:t>
            </a:r>
            <a:r>
              <a:rPr sz="1600" b="1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ocu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rt</a:t>
            </a:r>
            <a:r>
              <a:rPr sz="1600" spc="-5" dirty="0">
                <a:latin typeface="Arial "/>
                <a:cs typeface="Calibri"/>
              </a:rPr>
              <a:t>icular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</a:t>
            </a:r>
            <a:r>
              <a:rPr sz="1600" spc="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cion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i</a:t>
            </a:r>
            <a:r>
              <a:rPr sz="1600" spc="0" dirty="0">
                <a:latin typeface="Arial "/>
                <a:cs typeface="Calibri"/>
              </a:rPr>
              <a:t>n</a:t>
            </a:r>
            <a:r>
              <a:rPr sz="1600" spc="-20" dirty="0">
                <a:latin typeface="Arial "/>
                <a:cs typeface="Calibri"/>
              </a:rPr>
              <a:t>s</a:t>
            </a:r>
            <a:r>
              <a:rPr sz="1600" spc="-5" dirty="0">
                <a:latin typeface="Arial "/>
                <a:cs typeface="Calibri"/>
              </a:rPr>
              <a:t>t</a:t>
            </a:r>
            <a:r>
              <a:rPr sz="1600" spc="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tucional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10" dirty="0">
                <a:latin typeface="Arial "/>
                <a:cs typeface="Calibri"/>
              </a:rPr>
              <a:t>n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p</a:t>
            </a:r>
            <a:r>
              <a:rPr sz="1600" spc="-10" dirty="0">
                <a:latin typeface="Arial "/>
                <a:cs typeface="Calibri"/>
              </a:rPr>
              <a:t>obl</a:t>
            </a:r>
            <a:r>
              <a:rPr sz="1600" spc="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ción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i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eres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da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s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5" dirty="0">
                <a:latin typeface="Arial "/>
                <a:cs typeface="Calibri"/>
              </a:rPr>
              <a:t>r</a:t>
            </a:r>
            <a:r>
              <a:rPr sz="1600" spc="-5" dirty="0">
                <a:latin typeface="Arial "/>
                <a:cs typeface="Calibri"/>
              </a:rPr>
              <a:t>vicio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0" dirty="0">
                <a:latin typeface="Arial "/>
                <a:cs typeface="Calibri"/>
              </a:rPr>
              <a:t>ú</a:t>
            </a:r>
            <a:r>
              <a:rPr sz="1600" spc="-5" dirty="0">
                <a:latin typeface="Arial "/>
                <a:cs typeface="Calibri"/>
              </a:rPr>
              <a:t>blico</a:t>
            </a:r>
            <a:r>
              <a:rPr sz="1600" spc="-10" dirty="0">
                <a:latin typeface="Arial "/>
                <a:cs typeface="Calibri"/>
              </a:rPr>
              <a:t> ese</a:t>
            </a:r>
            <a:r>
              <a:rPr sz="1600" spc="-5" dirty="0">
                <a:latin typeface="Arial "/>
                <a:cs typeface="Calibri"/>
              </a:rPr>
              <a:t>ncial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0" dirty="0">
                <a:latin typeface="Arial "/>
                <a:cs typeface="Calibri"/>
              </a:rPr>
              <a:t>d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Bomb</a:t>
            </a:r>
            <a:r>
              <a:rPr sz="1600" spc="-5" dirty="0">
                <a:latin typeface="Arial "/>
                <a:cs typeface="Calibri"/>
              </a:rPr>
              <a:t>e</a:t>
            </a:r>
            <a:r>
              <a:rPr sz="1600" spc="-30" dirty="0">
                <a:latin typeface="Arial "/>
                <a:cs typeface="Calibri"/>
              </a:rPr>
              <a:t>r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s,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adel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ó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un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15" dirty="0">
                <a:latin typeface="Arial "/>
                <a:cs typeface="Calibri"/>
              </a:rPr>
              <a:t>r</a:t>
            </a:r>
            <a:r>
              <a:rPr sz="1600" spc="-2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vio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nális</a:t>
            </a:r>
            <a:r>
              <a:rPr sz="1600" spc="5" dirty="0">
                <a:latin typeface="Arial "/>
                <a:cs typeface="Calibri"/>
              </a:rPr>
              <a:t>i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anal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más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u</a:t>
            </a:r>
            <a:r>
              <a:rPr sz="1600" spc="-5" dirty="0">
                <a:latin typeface="Arial "/>
                <a:cs typeface="Calibri"/>
              </a:rPr>
              <a:t>tili</a:t>
            </a:r>
            <a:r>
              <a:rPr sz="1600" spc="-25" dirty="0">
                <a:latin typeface="Arial "/>
                <a:cs typeface="Calibri"/>
              </a:rPr>
              <a:t>z</a:t>
            </a:r>
            <a:r>
              <a:rPr sz="1600" spc="-10" dirty="0">
                <a:latin typeface="Arial "/>
                <a:cs typeface="Calibri"/>
              </a:rPr>
              <a:t>ad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</a:t>
            </a:r>
            <a:r>
              <a:rPr sz="1600" dirty="0">
                <a:latin typeface="Arial "/>
                <a:cs typeface="Calibri"/>
              </a:rPr>
              <a:t>  </a:t>
            </a:r>
            <a:r>
              <a:rPr sz="1600" spc="-1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5" dirty="0">
                <a:latin typeface="Arial "/>
                <a:cs typeface="Calibri"/>
              </a:rPr>
              <a:t>er</a:t>
            </a:r>
            <a:r>
              <a:rPr sz="1600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odo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30" dirty="0">
                <a:latin typeface="Arial "/>
                <a:cs typeface="Calibri"/>
              </a:rPr>
              <a:t>v</a:t>
            </a:r>
            <a:r>
              <a:rPr sz="1600" spc="-10" dirty="0">
                <a:latin typeface="Arial "/>
                <a:cs typeface="Calibri"/>
              </a:rPr>
              <a:t>alua</a:t>
            </a:r>
            <a:r>
              <a:rPr sz="1600" dirty="0">
                <a:latin typeface="Arial "/>
                <a:cs typeface="Calibri"/>
              </a:rPr>
              <a:t>d</a:t>
            </a:r>
            <a:r>
              <a:rPr sz="1600" spc="-35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,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por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ello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st</a:t>
            </a:r>
            <a:r>
              <a:rPr sz="1600" spc="-10" dirty="0">
                <a:latin typeface="Arial "/>
                <a:cs typeface="Calibri"/>
              </a:rPr>
              <a:t>ab</a:t>
            </a:r>
            <a:r>
              <a:rPr sz="1600" spc="0" dirty="0">
                <a:latin typeface="Arial "/>
                <a:cs typeface="Calibri"/>
              </a:rPr>
              <a:t>l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ció</a:t>
            </a:r>
            <a:r>
              <a:rPr sz="1600" spc="14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di</a:t>
            </a:r>
            <a:r>
              <a:rPr sz="1600" spc="-30" dirty="0">
                <a:latin typeface="Arial "/>
                <a:cs typeface="Calibri"/>
              </a:rPr>
              <a:t>f</a:t>
            </a:r>
            <a:r>
              <a:rPr sz="1600" spc="-10" dirty="0">
                <a:latin typeface="Arial "/>
                <a:cs typeface="Calibri"/>
              </a:rPr>
              <a:t>ere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es</a:t>
            </a:r>
            <a:r>
              <a:rPr sz="1600" spc="14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nal</a:t>
            </a:r>
            <a:r>
              <a:rPr sz="1600" spc="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spc="1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-5" dirty="0">
                <a:latin typeface="Arial "/>
                <a:cs typeface="Calibri"/>
              </a:rPr>
              <a:t> </a:t>
            </a:r>
            <a:r>
              <a:rPr sz="1600" spc="-25" dirty="0">
                <a:latin typeface="Arial "/>
                <a:cs typeface="Calibri"/>
              </a:rPr>
              <a:t>at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ión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que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se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ondicionan</a:t>
            </a:r>
            <a:r>
              <a:rPr sz="1600" spc="3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ne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esidades</a:t>
            </a:r>
            <a:r>
              <a:rPr sz="1600" spc="4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y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posibilidades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15" dirty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los</a:t>
            </a:r>
            <a:r>
              <a:rPr sz="1600" spc="15" dirty="0" smtClean="0">
                <a:latin typeface="Arial "/>
                <a:cs typeface="Calibri"/>
              </a:rPr>
              <a:t> </a:t>
            </a:r>
            <a:r>
              <a:rPr lang="es-CO" sz="1600" spc="-10" dirty="0" smtClean="0">
                <a:latin typeface="Arial "/>
                <a:cs typeface="Calibri"/>
              </a:rPr>
              <a:t>usuarios</a:t>
            </a:r>
            <a:r>
              <a:rPr sz="1600" dirty="0" smtClean="0">
                <a:latin typeface="Arial "/>
                <a:cs typeface="Calibri"/>
              </a:rPr>
              <a:t>.</a:t>
            </a:r>
            <a:endParaRPr sz="1600" dirty="0">
              <a:latin typeface="Arial "/>
              <a:cs typeface="Calibri"/>
            </a:endParaRPr>
          </a:p>
          <a:p>
            <a:pPr algn="just">
              <a:lnSpc>
                <a:spcPts val="550"/>
              </a:lnSpc>
              <a:spcBef>
                <a:spcPts val="13"/>
              </a:spcBef>
            </a:pPr>
            <a:endParaRPr sz="800" dirty="0">
              <a:latin typeface="Arial "/>
            </a:endParaRPr>
          </a:p>
          <a:p>
            <a:pPr algn="just">
              <a:lnSpc>
                <a:spcPts val="1000"/>
              </a:lnSpc>
            </a:pPr>
            <a:endParaRPr lang="es-CO" sz="1100" dirty="0" smtClean="0">
              <a:latin typeface="Arial "/>
            </a:endParaRPr>
          </a:p>
          <a:p>
            <a:pPr marL="12700" marR="7620" algn="just">
              <a:lnSpc>
                <a:spcPct val="100000"/>
              </a:lnSpc>
            </a:pPr>
            <a:r>
              <a:rPr lang="es-CO" sz="1600" spc="-10" dirty="0" smtClean="0">
                <a:latin typeface="Arial "/>
                <a:cs typeface="Calibri"/>
              </a:rPr>
              <a:t>En</a:t>
            </a:r>
            <a:r>
              <a:rPr sz="1600" spc="45" dirty="0" smtClean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5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sigui</a:t>
            </a:r>
            <a:r>
              <a:rPr sz="1600" spc="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g</a:t>
            </a:r>
            <a:r>
              <a:rPr sz="1600" spc="-25" dirty="0">
                <a:latin typeface="Arial "/>
                <a:cs typeface="Calibri"/>
              </a:rPr>
              <a:t>r</a:t>
            </a:r>
            <a:r>
              <a:rPr sz="1600" spc="-2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fi</a:t>
            </a:r>
            <a:r>
              <a:rPr sz="1600" spc="-1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6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se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i</a:t>
            </a:r>
            <a:r>
              <a:rPr lang="es-CO" sz="1600" spc="0" dirty="0" smtClean="0">
                <a:latin typeface="Arial "/>
                <a:cs typeface="Calibri"/>
              </a:rPr>
              <a:t>n</a:t>
            </a:r>
            <a:r>
              <a:rPr lang="es-CO" sz="1600" spc="-5" dirty="0" smtClean="0">
                <a:latin typeface="Arial "/>
                <a:cs typeface="Calibri"/>
              </a:rPr>
              <a:t>di</a:t>
            </a:r>
            <a:r>
              <a:rPr lang="es-CO" sz="1600" spc="-20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a</a:t>
            </a:r>
            <a:r>
              <a:rPr sz="1600" spc="45" dirty="0" smtClean="0">
                <a:latin typeface="Arial "/>
                <a:cs typeface="Calibri"/>
              </a:rPr>
              <a:t> </a:t>
            </a:r>
            <a:r>
              <a:rPr lang="es-CO" sz="1600" spc="-10" dirty="0" smtClean="0">
                <a:latin typeface="Arial "/>
                <a:cs typeface="Calibri"/>
              </a:rPr>
              <a:t>c</a:t>
            </a:r>
            <a:r>
              <a:rPr lang="es-CO" sz="1600" spc="-5" dirty="0" smtClean="0">
                <a:latin typeface="Arial "/>
                <a:cs typeface="Calibri"/>
              </a:rPr>
              <a:t>ual</a:t>
            </a:r>
            <a:r>
              <a:rPr lang="es-CO" sz="1600" dirty="0" smtClean="0">
                <a:latin typeface="Arial "/>
                <a:cs typeface="Calibri"/>
              </a:rPr>
              <a:t>e</a:t>
            </a:r>
            <a:r>
              <a:rPr lang="es-CO" sz="1600" spc="-5" dirty="0" smtClean="0">
                <a:latin typeface="Arial "/>
                <a:cs typeface="Calibri"/>
              </a:rPr>
              <a:t>s</a:t>
            </a:r>
            <a:r>
              <a:rPr sz="1600" spc="55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so</a:t>
            </a:r>
            <a:r>
              <a:rPr sz="1600" spc="-10" dirty="0" smtClean="0">
                <a:latin typeface="Arial "/>
                <a:cs typeface="Calibri"/>
              </a:rPr>
              <a:t>n</a:t>
            </a:r>
            <a:r>
              <a:rPr sz="1600" spc="40" dirty="0" smtClean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los</a:t>
            </a:r>
            <a:r>
              <a:rPr sz="1600" spc="40" dirty="0" smtClean="0">
                <a:latin typeface="Arial "/>
                <a:cs typeface="Calibri"/>
              </a:rPr>
              <a:t> </a:t>
            </a:r>
            <a:r>
              <a:rPr lang="es-CO" sz="1600" spc="-20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ana</a:t>
            </a:r>
            <a:r>
              <a:rPr lang="es-CO" sz="1600" spc="5" dirty="0" smtClean="0">
                <a:latin typeface="Arial "/>
                <a:cs typeface="Calibri"/>
              </a:rPr>
              <a:t>l</a:t>
            </a:r>
            <a:r>
              <a:rPr lang="es-CO" sz="1600" spc="-10" dirty="0" smtClean="0">
                <a:latin typeface="Arial "/>
                <a:cs typeface="Calibri"/>
              </a:rPr>
              <a:t>es utilizados</a:t>
            </a:r>
            <a:r>
              <a:rPr sz="1600" spc="55" dirty="0" smtClean="0">
                <a:latin typeface="Arial "/>
                <a:cs typeface="Calibri"/>
              </a:rPr>
              <a:t> </a:t>
            </a:r>
            <a:r>
              <a:rPr lang="es-CO" sz="1600" spc="-15" dirty="0" smtClean="0">
                <a:latin typeface="Arial "/>
                <a:cs typeface="Calibri"/>
              </a:rPr>
              <a:t>m</a:t>
            </a:r>
            <a:r>
              <a:rPr lang="es-CO" sz="1600" dirty="0" smtClean="0">
                <a:latin typeface="Arial "/>
                <a:cs typeface="Calibri"/>
              </a:rPr>
              <a:t>á</a:t>
            </a:r>
            <a:r>
              <a:rPr lang="es-CO" sz="1600" spc="-5" dirty="0" smtClean="0">
                <a:latin typeface="Arial "/>
                <a:cs typeface="Calibri"/>
              </a:rPr>
              <a:t>s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f</a:t>
            </a:r>
            <a:r>
              <a:rPr lang="es-CO" sz="1600" spc="-15" dirty="0" smtClean="0">
                <a:latin typeface="Arial "/>
                <a:cs typeface="Calibri"/>
              </a:rPr>
              <a:t>r</a:t>
            </a:r>
            <a:r>
              <a:rPr lang="es-CO" sz="1600" spc="-10" dirty="0" smtClean="0">
                <a:latin typeface="Arial "/>
                <a:cs typeface="Calibri"/>
              </a:rPr>
              <a:t>e</a:t>
            </a:r>
            <a:r>
              <a:rPr lang="es-CO" sz="1600" spc="-5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u</a:t>
            </a:r>
            <a:r>
              <a:rPr lang="es-CO" sz="1600" spc="-5" dirty="0" smtClean="0">
                <a:latin typeface="Arial "/>
                <a:cs typeface="Calibri"/>
              </a:rPr>
              <a:t>e</a:t>
            </a:r>
            <a:r>
              <a:rPr lang="es-CO" sz="1600" spc="-20" dirty="0" smtClean="0">
                <a:latin typeface="Arial "/>
                <a:cs typeface="Calibri"/>
              </a:rPr>
              <a:t>nt</a:t>
            </a:r>
            <a:r>
              <a:rPr lang="es-CO" sz="1600" spc="-5" dirty="0" smtClean="0">
                <a:latin typeface="Arial "/>
                <a:cs typeface="Calibri"/>
              </a:rPr>
              <a:t>es para la solicitud peticiones.</a:t>
            </a:r>
            <a:endParaRPr sz="1600" dirty="0">
              <a:latin typeface="Arial "/>
              <a:cs typeface="Calibri"/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587028"/>
              </p:ext>
            </p:extLst>
          </p:nvPr>
        </p:nvGraphicFramePr>
        <p:xfrm>
          <a:off x="920767" y="3590147"/>
          <a:ext cx="4508501" cy="21050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80385">
                  <a:extLst>
                    <a:ext uri="{9D8B030D-6E8A-4147-A177-3AD203B41FA5}">
                      <a16:colId xmlns:a16="http://schemas.microsoft.com/office/drawing/2014/main" val="3484370200"/>
                    </a:ext>
                  </a:extLst>
                </a:gridCol>
                <a:gridCol w="2766652">
                  <a:extLst>
                    <a:ext uri="{9D8B030D-6E8A-4147-A177-3AD203B41FA5}">
                      <a16:colId xmlns:a16="http://schemas.microsoft.com/office/drawing/2014/main" val="3369341718"/>
                    </a:ext>
                  </a:extLst>
                </a:gridCol>
                <a:gridCol w="761464">
                  <a:extLst>
                    <a:ext uri="{9D8B030D-6E8A-4147-A177-3AD203B41FA5}">
                      <a16:colId xmlns:a16="http://schemas.microsoft.com/office/drawing/2014/main" val="1961938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>
                          <a:effectLst/>
                        </a:rPr>
                        <a:t>Cuenta de Seleccione el (los) canal(es) de contacto utilizado (s)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4491625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Atención Personalizada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3,85%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076088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Chat institucional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1,92%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633809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Correo electrónico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82,69%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54706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Teléfono o celular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11,54%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487807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100,00%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1871992"/>
                  </a:ext>
                </a:extLst>
              </a:tr>
            </a:tbl>
          </a:graphicData>
        </a:graphic>
      </p:graphicFrame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3865604"/>
              </p:ext>
            </p:extLst>
          </p:nvPr>
        </p:nvGraphicFramePr>
        <p:xfrm>
          <a:off x="5987935" y="345451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4736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1846730" y="346686"/>
            <a:ext cx="8077200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2000" b="1" spc="-10" dirty="0">
                <a:latin typeface="Arial "/>
                <a:cs typeface="Calibri"/>
              </a:rPr>
              <a:t>2.2</a:t>
            </a:r>
            <a:r>
              <a:rPr sz="2000" b="1" spc="20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ENCU</a:t>
            </a:r>
            <a:r>
              <a:rPr sz="2000" b="1" spc="-20" dirty="0">
                <a:latin typeface="Arial "/>
                <a:cs typeface="Calibri"/>
              </a:rPr>
              <a:t>E</a:t>
            </a:r>
            <a:r>
              <a:rPr sz="2000" b="1" spc="-25" dirty="0">
                <a:latin typeface="Arial "/>
                <a:cs typeface="Calibri"/>
              </a:rPr>
              <a:t>S</a:t>
            </a:r>
            <a:r>
              <a:rPr sz="2000" b="1" spc="-114" dirty="0">
                <a:latin typeface="Arial "/>
                <a:cs typeface="Calibri"/>
              </a:rPr>
              <a:t>T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10" dirty="0">
                <a:latin typeface="Arial "/>
                <a:cs typeface="Calibri"/>
              </a:rPr>
              <a:t>S</a:t>
            </a:r>
            <a:r>
              <a:rPr sz="2000" b="1" spc="15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DILIGENCIA</a:t>
            </a:r>
            <a:r>
              <a:rPr sz="2000" b="1" spc="-50" dirty="0">
                <a:latin typeface="Arial "/>
                <a:cs typeface="Calibri"/>
              </a:rPr>
              <a:t>D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10" dirty="0">
                <a:latin typeface="Arial "/>
                <a:cs typeface="Calibri"/>
              </a:rPr>
              <a:t>S</a:t>
            </a:r>
            <a:r>
              <a:rPr sz="2000" b="1" spc="70" dirty="0">
                <a:latin typeface="Arial "/>
                <a:cs typeface="Calibri"/>
              </a:rPr>
              <a:t> </a:t>
            </a:r>
            <a:r>
              <a:rPr sz="2000" b="1" spc="-20" dirty="0">
                <a:latin typeface="Arial "/>
                <a:cs typeface="Calibri"/>
              </a:rPr>
              <a:t>P</a:t>
            </a:r>
            <a:r>
              <a:rPr sz="2000" b="1" spc="-10" dirty="0">
                <a:latin typeface="Arial "/>
                <a:cs typeface="Calibri"/>
              </a:rPr>
              <a:t>OR</a:t>
            </a:r>
            <a:r>
              <a:rPr sz="2000" b="1" spc="5" dirty="0">
                <a:latin typeface="Arial "/>
                <a:cs typeface="Calibri"/>
              </a:rPr>
              <a:t> </a:t>
            </a:r>
            <a:r>
              <a:rPr sz="2000" b="1" spc="-10" dirty="0">
                <a:latin typeface="Arial "/>
                <a:cs typeface="Calibri"/>
              </a:rPr>
              <a:t>DE</a:t>
            </a:r>
            <a:r>
              <a:rPr sz="2000" b="1" spc="-100" dirty="0">
                <a:latin typeface="Arial "/>
                <a:cs typeface="Calibri"/>
              </a:rPr>
              <a:t>P</a:t>
            </a:r>
            <a:r>
              <a:rPr sz="2000" b="1" spc="-20" dirty="0">
                <a:latin typeface="Arial "/>
                <a:cs typeface="Calibri"/>
              </a:rPr>
              <a:t>AR</a:t>
            </a:r>
            <a:r>
              <a:rPr sz="2000" b="1" spc="-114" dirty="0">
                <a:latin typeface="Arial "/>
                <a:cs typeface="Calibri"/>
              </a:rPr>
              <a:t>T</a:t>
            </a:r>
            <a:r>
              <a:rPr sz="2000" b="1" spc="-20" dirty="0">
                <a:latin typeface="Arial "/>
                <a:cs typeface="Calibri"/>
              </a:rPr>
              <a:t>A</a:t>
            </a:r>
            <a:r>
              <a:rPr sz="2000" b="1" spc="-25" dirty="0">
                <a:latin typeface="Arial "/>
                <a:cs typeface="Calibri"/>
              </a:rPr>
              <a:t>M</a:t>
            </a:r>
            <a:r>
              <a:rPr sz="2000" b="1" spc="-10" dirty="0">
                <a:latin typeface="Arial "/>
                <a:cs typeface="Calibri"/>
              </a:rPr>
              <a:t>EN</a:t>
            </a:r>
            <a:r>
              <a:rPr sz="2000" b="1" spc="-50" dirty="0">
                <a:latin typeface="Arial "/>
                <a:cs typeface="Calibri"/>
              </a:rPr>
              <a:t>T</a:t>
            </a:r>
            <a:r>
              <a:rPr sz="2000" b="1" spc="-10" dirty="0">
                <a:latin typeface="Arial "/>
                <a:cs typeface="Calibri"/>
              </a:rPr>
              <a:t>O</a:t>
            </a:r>
            <a:endParaRPr sz="2000" dirty="0">
              <a:latin typeface="Arial "/>
              <a:cs typeface="Calibri"/>
            </a:endParaRPr>
          </a:p>
        </p:txBody>
      </p:sp>
      <p:sp>
        <p:nvSpPr>
          <p:cNvPr id="7" name="object 4"/>
          <p:cNvSpPr txBox="1"/>
          <p:nvPr/>
        </p:nvSpPr>
        <p:spPr>
          <a:xfrm>
            <a:off x="838200" y="3790071"/>
            <a:ext cx="10829364" cy="18928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</a:pPr>
            <a:r>
              <a:rPr sz="1600" spc="-20" dirty="0" smtClean="0">
                <a:latin typeface="Arial "/>
                <a:cs typeface="Calibri"/>
              </a:rPr>
              <a:t>D</a:t>
            </a:r>
            <a:r>
              <a:rPr sz="1600" spc="-10" dirty="0" smtClean="0">
                <a:latin typeface="Arial "/>
                <a:cs typeface="Calibri"/>
              </a:rPr>
              <a:t>e</a:t>
            </a:r>
            <a:r>
              <a:rPr sz="1600" spc="65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la</a:t>
            </a:r>
            <a:r>
              <a:rPr sz="1600" spc="65" dirty="0" smtClean="0">
                <a:latin typeface="Arial "/>
                <a:cs typeface="Calibri"/>
              </a:rPr>
              <a:t> </a:t>
            </a:r>
            <a:r>
              <a:rPr sz="1600" dirty="0" smtClean="0">
                <a:latin typeface="Arial "/>
                <a:cs typeface="Calibri"/>
              </a:rPr>
              <a:t>a</a:t>
            </a:r>
            <a:r>
              <a:rPr sz="1600" spc="-20" dirty="0" smtClean="0">
                <a:latin typeface="Arial "/>
                <a:cs typeface="Calibri"/>
              </a:rPr>
              <a:t>n</a:t>
            </a:r>
            <a:r>
              <a:rPr sz="1600" spc="-25" dirty="0" smtClean="0">
                <a:latin typeface="Arial "/>
                <a:cs typeface="Calibri"/>
              </a:rPr>
              <a:t>t</a:t>
            </a:r>
            <a:r>
              <a:rPr sz="1600" spc="-5" dirty="0" smtClean="0">
                <a:latin typeface="Arial "/>
                <a:cs typeface="Calibri"/>
              </a:rPr>
              <a:t>erior</a:t>
            </a:r>
            <a:r>
              <a:rPr sz="1600" spc="70" dirty="0" smtClean="0">
                <a:latin typeface="Arial "/>
                <a:cs typeface="Calibri"/>
              </a:rPr>
              <a:t> </a:t>
            </a:r>
            <a:r>
              <a:rPr lang="es-CO" sz="1600" spc="-10" dirty="0" smtClean="0">
                <a:latin typeface="Arial "/>
                <a:cs typeface="Calibri"/>
              </a:rPr>
              <a:t>g</a:t>
            </a:r>
            <a:r>
              <a:rPr lang="es-CO" sz="1600" spc="-25" dirty="0" smtClean="0">
                <a:latin typeface="Arial "/>
                <a:cs typeface="Calibri"/>
              </a:rPr>
              <a:t>rá</a:t>
            </a:r>
            <a:r>
              <a:rPr lang="es-CO" sz="1600" spc="-5" dirty="0" smtClean="0">
                <a:latin typeface="Arial "/>
                <a:cs typeface="Calibri"/>
              </a:rPr>
              <a:t>fi</a:t>
            </a:r>
            <a:r>
              <a:rPr lang="es-CO" sz="1600" spc="-20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a</a:t>
            </a:r>
            <a:r>
              <a:rPr sz="1600" spc="80" dirty="0" smtClean="0">
                <a:latin typeface="Arial "/>
                <a:cs typeface="Calibri"/>
              </a:rPr>
              <a:t> </a:t>
            </a:r>
            <a:r>
              <a:rPr lang="es-CO" sz="1600" spc="-10" dirty="0" smtClean="0">
                <a:latin typeface="Arial "/>
                <a:cs typeface="Calibri"/>
              </a:rPr>
              <a:t>podemos</a:t>
            </a:r>
            <a:r>
              <a:rPr lang="es-CO" sz="1600" spc="75" dirty="0" smtClean="0">
                <a:latin typeface="Arial "/>
                <a:cs typeface="Calibri"/>
              </a:rPr>
              <a:t> </a:t>
            </a:r>
            <a:r>
              <a:rPr lang="es-CO" sz="1600" spc="-20" dirty="0" smtClean="0">
                <a:latin typeface="Arial "/>
                <a:cs typeface="Calibri"/>
              </a:rPr>
              <a:t>c</a:t>
            </a:r>
            <a:r>
              <a:rPr lang="es-CO" sz="1600" spc="-10" dirty="0" smtClean="0">
                <a:latin typeface="Arial "/>
                <a:cs typeface="Calibri"/>
              </a:rPr>
              <a:t>onc</a:t>
            </a:r>
            <a:r>
              <a:rPr lang="es-CO" sz="1600" dirty="0" smtClean="0">
                <a:latin typeface="Arial "/>
                <a:cs typeface="Calibri"/>
              </a:rPr>
              <a:t>lui</a:t>
            </a:r>
            <a:r>
              <a:rPr lang="es-CO" sz="1600" spc="-5" dirty="0" smtClean="0">
                <a:latin typeface="Arial "/>
                <a:cs typeface="Calibri"/>
              </a:rPr>
              <a:t>r</a:t>
            </a:r>
            <a:r>
              <a:rPr lang="es-CO" sz="1600" spc="70" dirty="0" smtClean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q</a:t>
            </a:r>
            <a:r>
              <a:rPr lang="es-CO" sz="1600" spc="-10" dirty="0" smtClean="0">
                <a:latin typeface="Arial "/>
                <a:cs typeface="Calibri"/>
              </a:rPr>
              <a:t>ue</a:t>
            </a:r>
            <a:r>
              <a:rPr lang="es-CO" sz="1600" spc="80" dirty="0" smtClean="0">
                <a:latin typeface="Arial "/>
                <a:cs typeface="Calibri"/>
              </a:rPr>
              <a:t> </a:t>
            </a:r>
            <a:r>
              <a:rPr sz="1600" spc="-5" dirty="0" err="1" smtClean="0">
                <a:latin typeface="Arial "/>
                <a:cs typeface="Calibri"/>
              </a:rPr>
              <a:t>los</a:t>
            </a:r>
            <a:r>
              <a:rPr sz="1600" spc="60" dirty="0" smtClean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D</a:t>
            </a:r>
            <a:r>
              <a:rPr lang="es-CO" sz="1600" spc="-10" dirty="0" smtClean="0">
                <a:latin typeface="Arial "/>
                <a:cs typeface="Calibri"/>
              </a:rPr>
              <a:t>epar</a:t>
            </a:r>
            <a:r>
              <a:rPr lang="es-CO" sz="1600" spc="-20" dirty="0" smtClean="0">
                <a:latin typeface="Arial "/>
                <a:cs typeface="Calibri"/>
              </a:rPr>
              <a:t>t</a:t>
            </a:r>
            <a:r>
              <a:rPr lang="es-CO" sz="1600" spc="-10" dirty="0" smtClean="0">
                <a:latin typeface="Arial "/>
                <a:cs typeface="Calibri"/>
              </a:rPr>
              <a:t>am</a:t>
            </a:r>
            <a:r>
              <a:rPr lang="es-CO" sz="1600" spc="-5" dirty="0" smtClean="0">
                <a:latin typeface="Arial "/>
                <a:cs typeface="Calibri"/>
              </a:rPr>
              <a:t>e</a:t>
            </a:r>
            <a:r>
              <a:rPr lang="es-CO" sz="1600" spc="-20" dirty="0" smtClean="0">
                <a:latin typeface="Arial "/>
                <a:cs typeface="Calibri"/>
              </a:rPr>
              <a:t>n</a:t>
            </a:r>
            <a:r>
              <a:rPr lang="es-CO" sz="1600" spc="-25" dirty="0" smtClean="0">
                <a:latin typeface="Arial "/>
                <a:cs typeface="Calibri"/>
              </a:rPr>
              <a:t>t</a:t>
            </a:r>
            <a:r>
              <a:rPr lang="es-CO" sz="1600" dirty="0" smtClean="0">
                <a:latin typeface="Arial "/>
                <a:cs typeface="Calibri"/>
              </a:rPr>
              <a:t>o</a:t>
            </a:r>
            <a:r>
              <a:rPr lang="es-CO" sz="1600" spc="-5" dirty="0" smtClean="0">
                <a:latin typeface="Arial "/>
                <a:cs typeface="Calibri"/>
              </a:rPr>
              <a:t>s</a:t>
            </a:r>
            <a:r>
              <a:rPr sz="1600" spc="65" dirty="0" smtClean="0">
                <a:latin typeface="Arial "/>
                <a:cs typeface="Calibri"/>
              </a:rPr>
              <a:t> </a:t>
            </a:r>
            <a:r>
              <a:rPr sz="1600" dirty="0" smtClean="0">
                <a:latin typeface="Arial "/>
                <a:cs typeface="Calibri"/>
              </a:rPr>
              <a:t>d</a:t>
            </a:r>
            <a:r>
              <a:rPr sz="1600" spc="-10" dirty="0" smtClean="0">
                <a:latin typeface="Arial "/>
                <a:cs typeface="Calibri"/>
              </a:rPr>
              <a:t>e</a:t>
            </a:r>
            <a:r>
              <a:rPr sz="1600" spc="75" dirty="0" smtClean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Boyacá, Chocó, Santander, Tolima y Valle del Cauca</a:t>
            </a:r>
            <a:r>
              <a:rPr lang="es-CO" sz="1600" spc="80" dirty="0" smtClean="0">
                <a:latin typeface="Arial "/>
                <a:cs typeface="Calibri"/>
              </a:rPr>
              <a:t>, </a:t>
            </a:r>
            <a:r>
              <a:rPr sz="1600" spc="-10" dirty="0" err="1" smtClean="0">
                <a:latin typeface="Arial "/>
                <a:cs typeface="Calibri"/>
              </a:rPr>
              <a:t>fue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spc="-10" dirty="0" err="1" smtClean="0">
                <a:latin typeface="Arial "/>
                <a:cs typeface="Calibri"/>
              </a:rPr>
              <a:t>on</a:t>
            </a:r>
            <a:r>
              <a:rPr sz="1600" spc="65" dirty="0" smtClean="0">
                <a:latin typeface="Arial "/>
                <a:cs typeface="Calibri"/>
              </a:rPr>
              <a:t> </a:t>
            </a:r>
            <a:r>
              <a:rPr sz="1600" spc="10" dirty="0" err="1" smtClean="0">
                <a:latin typeface="Arial "/>
                <a:cs typeface="Calibri"/>
              </a:rPr>
              <a:t>l</a:t>
            </a:r>
            <a:r>
              <a:rPr sz="1600" spc="-10" dirty="0" err="1" smtClean="0">
                <a:latin typeface="Arial "/>
                <a:cs typeface="Calibri"/>
              </a:rPr>
              <a:t>os</a:t>
            </a:r>
            <a:r>
              <a:rPr sz="1600" spc="75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que </a:t>
            </a:r>
            <a:r>
              <a:rPr sz="1600" spc="-10" dirty="0" err="1" smtClean="0">
                <a:latin typeface="Arial "/>
                <a:cs typeface="Calibri"/>
              </a:rPr>
              <a:t>más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55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se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a</a:t>
            </a:r>
            <a:r>
              <a:rPr sz="1600" spc="-5" dirty="0" err="1" smtClean="0">
                <a:latin typeface="Arial "/>
                <a:cs typeface="Calibri"/>
              </a:rPr>
              <a:t>c</a:t>
            </a:r>
            <a:r>
              <a:rPr sz="1600" spc="-10" dirty="0" err="1" smtClean="0">
                <a:latin typeface="Arial "/>
                <a:cs typeface="Calibri"/>
              </a:rPr>
              <a:t>e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spc="-10" dirty="0" err="1" smtClean="0">
                <a:latin typeface="Arial "/>
                <a:cs typeface="Calibri"/>
              </a:rPr>
              <a:t>a</a:t>
            </a:r>
            <a:r>
              <a:rPr sz="1600" spc="-25" dirty="0" err="1" smtClean="0">
                <a:latin typeface="Arial "/>
                <a:cs typeface="Calibri"/>
              </a:rPr>
              <a:t>r</a:t>
            </a:r>
            <a:r>
              <a:rPr sz="1600" spc="-10" dirty="0" err="1" smtClean="0">
                <a:latin typeface="Arial "/>
                <a:cs typeface="Calibri"/>
              </a:rPr>
              <a:t>on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55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a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la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E</a:t>
            </a:r>
            <a:r>
              <a:rPr sz="1600" spc="-5" dirty="0" err="1" smtClean="0">
                <a:latin typeface="Arial "/>
                <a:cs typeface="Calibri"/>
              </a:rPr>
              <a:t>ntidad</a:t>
            </a:r>
            <a:r>
              <a:rPr sz="1600" spc="-5" dirty="0" smtClean="0">
                <a:latin typeface="Arial "/>
                <a:cs typeface="Calibri"/>
              </a:rPr>
              <a:t>,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me</a:t>
            </a:r>
            <a:r>
              <a:rPr sz="1600" spc="-5" dirty="0" err="1" smtClean="0">
                <a:latin typeface="Arial "/>
                <a:cs typeface="Calibri"/>
              </a:rPr>
              <a:t>dia</a:t>
            </a:r>
            <a:r>
              <a:rPr sz="1600" spc="-20" dirty="0" err="1" smtClean="0">
                <a:latin typeface="Arial "/>
                <a:cs typeface="Calibri"/>
              </a:rPr>
              <a:t>n</a:t>
            </a:r>
            <a:r>
              <a:rPr sz="1600" spc="-10" dirty="0" err="1" smtClean="0">
                <a:latin typeface="Arial "/>
                <a:cs typeface="Calibri"/>
              </a:rPr>
              <a:t>te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5" dirty="0" err="1" smtClean="0">
                <a:latin typeface="Arial "/>
                <a:cs typeface="Calibri"/>
              </a:rPr>
              <a:t>l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sz="1600" spc="-5" dirty="0" err="1" smtClean="0">
                <a:latin typeface="Arial "/>
                <a:cs typeface="Calibri"/>
              </a:rPr>
              <a:t>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5" dirty="0" err="1" smtClean="0">
                <a:latin typeface="Arial "/>
                <a:cs typeface="Calibri"/>
              </a:rPr>
              <a:t>dis</a:t>
            </a:r>
            <a:r>
              <a:rPr sz="1600" spc="-15" dirty="0" err="1" smtClean="0">
                <a:latin typeface="Arial "/>
                <a:cs typeface="Calibri"/>
              </a:rPr>
              <a:t>t</a:t>
            </a:r>
            <a:r>
              <a:rPr sz="1600" spc="-5" dirty="0" err="1" smtClean="0">
                <a:latin typeface="Arial "/>
                <a:cs typeface="Calibri"/>
              </a:rPr>
              <a:t>in</a:t>
            </a:r>
            <a:r>
              <a:rPr sz="1600" spc="-20" dirty="0" err="1" smtClean="0">
                <a:latin typeface="Arial "/>
                <a:cs typeface="Calibri"/>
              </a:rPr>
              <a:t>t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sz="1600" spc="-5" dirty="0" err="1" smtClean="0">
                <a:latin typeface="Arial "/>
                <a:cs typeface="Calibri"/>
              </a:rPr>
              <a:t>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70" dirty="0" smtClean="0">
                <a:latin typeface="Arial "/>
                <a:cs typeface="Calibri"/>
              </a:rPr>
              <a:t> 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a</a:t>
            </a:r>
            <a:r>
              <a:rPr sz="1600" spc="-10" dirty="0" err="1" smtClean="0">
                <a:latin typeface="Arial "/>
                <a:cs typeface="Calibri"/>
              </a:rPr>
              <a:t>nal</a:t>
            </a:r>
            <a:r>
              <a:rPr sz="1600" spc="0" dirty="0" err="1" smtClean="0">
                <a:latin typeface="Arial "/>
                <a:cs typeface="Calibri"/>
              </a:rPr>
              <a:t>e</a:t>
            </a:r>
            <a:r>
              <a:rPr sz="1600" spc="-5" dirty="0" err="1" smtClean="0">
                <a:latin typeface="Arial "/>
                <a:cs typeface="Calibri"/>
              </a:rPr>
              <a:t>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50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de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70" dirty="0" smtClean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a</a:t>
            </a:r>
            <a:r>
              <a:rPr sz="1600" spc="-20" dirty="0" err="1" smtClean="0">
                <a:latin typeface="Arial "/>
                <a:cs typeface="Calibri"/>
              </a:rPr>
              <a:t>t</a:t>
            </a:r>
            <a:r>
              <a:rPr sz="1600" spc="-10" dirty="0" err="1" smtClean="0">
                <a:latin typeface="Arial "/>
                <a:cs typeface="Calibri"/>
              </a:rPr>
              <a:t>e</a:t>
            </a:r>
            <a:r>
              <a:rPr sz="1600" spc="-5" dirty="0" err="1" smtClean="0">
                <a:latin typeface="Arial "/>
                <a:cs typeface="Calibri"/>
              </a:rPr>
              <a:t>nci</a:t>
            </a:r>
            <a:r>
              <a:rPr sz="1600" dirty="0" err="1" smtClean="0">
                <a:latin typeface="Arial "/>
                <a:cs typeface="Calibri"/>
              </a:rPr>
              <a:t>ó</a:t>
            </a:r>
            <a:r>
              <a:rPr sz="1600" spc="-10" dirty="0" err="1" smtClean="0">
                <a:latin typeface="Arial "/>
                <a:cs typeface="Calibri"/>
              </a:rPr>
              <a:t>n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5" dirty="0" smtClean="0">
                <a:latin typeface="Arial "/>
                <a:cs typeface="Calibri"/>
              </a:rPr>
              <a:t> </a:t>
            </a:r>
            <a:r>
              <a:rPr sz="1600" spc="0" dirty="0" err="1" smtClean="0">
                <a:latin typeface="Arial "/>
                <a:cs typeface="Calibri"/>
              </a:rPr>
              <a:t>l</a:t>
            </a:r>
            <a:r>
              <a:rPr sz="1600" spc="-10" dirty="0" err="1" smtClean="0">
                <a:latin typeface="Arial "/>
                <a:cs typeface="Calibri"/>
              </a:rPr>
              <a:t>os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c</a:t>
            </a:r>
            <a:r>
              <a:rPr sz="1600" spc="-5" dirty="0" err="1" smtClean="0">
                <a:latin typeface="Arial "/>
                <a:cs typeface="Calibri"/>
              </a:rPr>
              <a:t>u</a:t>
            </a:r>
            <a:r>
              <a:rPr sz="1600" spc="-10" dirty="0" err="1" smtClean="0">
                <a:latin typeface="Arial "/>
                <a:cs typeface="Calibri"/>
              </a:rPr>
              <a:t>a</a:t>
            </a:r>
            <a:r>
              <a:rPr sz="1600" spc="5" dirty="0" err="1" smtClean="0">
                <a:latin typeface="Arial "/>
                <a:cs typeface="Calibri"/>
              </a:rPr>
              <a:t>l</a:t>
            </a:r>
            <a:r>
              <a:rPr sz="1600" dirty="0" err="1" smtClean="0">
                <a:latin typeface="Arial "/>
                <a:cs typeface="Calibri"/>
              </a:rPr>
              <a:t>e</a:t>
            </a:r>
            <a:r>
              <a:rPr sz="1600" spc="-5" dirty="0" err="1" smtClean="0">
                <a:latin typeface="Arial "/>
                <a:cs typeface="Calibri"/>
              </a:rPr>
              <a:t>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dirty="0" smtClean="0">
                <a:latin typeface="Arial "/>
                <a:cs typeface="Calibri"/>
              </a:rPr>
              <a:t>s</a:t>
            </a:r>
            <a:r>
              <a:rPr sz="1600" spc="-10" dirty="0" smtClean="0">
                <a:latin typeface="Arial "/>
                <a:cs typeface="Calibri"/>
              </a:rPr>
              <a:t>o</a:t>
            </a:r>
            <a:r>
              <a:rPr sz="1600" spc="-5" dirty="0" smtClean="0">
                <a:latin typeface="Arial "/>
                <a:cs typeface="Calibri"/>
              </a:rPr>
              <a:t>n: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lang="es-CO" sz="1600" spc="-5" dirty="0" smtClean="0">
                <a:latin typeface="Arial "/>
                <a:cs typeface="Calibri"/>
              </a:rPr>
              <a:t>Atención</a:t>
            </a:r>
            <a:r>
              <a:rPr sz="1600" spc="-5" dirty="0" smtClean="0">
                <a:latin typeface="Arial "/>
                <a:cs typeface="Calibri"/>
              </a:rPr>
              <a:t> </a:t>
            </a:r>
            <a:r>
              <a:rPr sz="1600" spc="-5" dirty="0" err="1" smtClean="0">
                <a:latin typeface="Arial "/>
                <a:cs typeface="Calibri"/>
              </a:rPr>
              <a:t>p</a:t>
            </a:r>
            <a:r>
              <a:rPr sz="1600" spc="-15" dirty="0" err="1" smtClean="0">
                <a:latin typeface="Arial "/>
                <a:cs typeface="Calibri"/>
              </a:rPr>
              <a:t>r</a:t>
            </a:r>
            <a:r>
              <a:rPr sz="1600" spc="-10" dirty="0" err="1" smtClean="0">
                <a:latin typeface="Arial "/>
                <a:cs typeface="Calibri"/>
              </a:rPr>
              <a:t>ese</a:t>
            </a:r>
            <a:r>
              <a:rPr sz="1600" spc="-5" dirty="0" err="1" smtClean="0">
                <a:latin typeface="Arial "/>
                <a:cs typeface="Calibri"/>
              </a:rPr>
              <a:t>ncial</a:t>
            </a:r>
            <a:r>
              <a:rPr lang="es-CO" sz="1600" spc="-5" dirty="0" smtClean="0">
                <a:latin typeface="Arial "/>
                <a:cs typeface="Calibri"/>
              </a:rPr>
              <a:t>, Chat institucional, </a:t>
            </a:r>
            <a:r>
              <a:rPr lang="es-CO" sz="1600" dirty="0">
                <a:latin typeface="Arial "/>
                <a:cs typeface="Calibri"/>
              </a:rPr>
              <a:t>Correo Electrónico, </a:t>
            </a:r>
            <a:r>
              <a:rPr lang="es-CO" sz="1600" dirty="0" smtClean="0">
                <a:latin typeface="Arial "/>
                <a:cs typeface="Calibri"/>
              </a:rPr>
              <a:t>Radicación personal, </a:t>
            </a:r>
            <a:r>
              <a:rPr lang="es-CO" sz="1600" dirty="0">
                <a:latin typeface="Arial "/>
                <a:cs typeface="Calibri"/>
              </a:rPr>
              <a:t>Teléfono </a:t>
            </a:r>
            <a:r>
              <a:rPr lang="es-CO" sz="1600" dirty="0" smtClean="0">
                <a:latin typeface="Arial "/>
                <a:cs typeface="Calibri"/>
              </a:rPr>
              <a:t>fijo, </a:t>
            </a:r>
            <a:r>
              <a:rPr sz="1600" dirty="0" smtClean="0">
                <a:latin typeface="Arial "/>
                <a:cs typeface="Calibri"/>
              </a:rPr>
              <a:t>q</a:t>
            </a:r>
            <a:r>
              <a:rPr sz="1600" spc="-10" dirty="0" smtClean="0">
                <a:latin typeface="Arial "/>
                <a:cs typeface="Calibri"/>
              </a:rPr>
              <a:t>ue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55" dirty="0" smtClean="0">
                <a:latin typeface="Arial "/>
                <a:cs typeface="Calibri"/>
              </a:rPr>
              <a:t> </a:t>
            </a:r>
            <a:r>
              <a:rPr sz="1600" dirty="0" smtClean="0">
                <a:latin typeface="Arial "/>
                <a:cs typeface="Calibri"/>
              </a:rPr>
              <a:t>s</a:t>
            </a:r>
            <a:r>
              <a:rPr sz="1600" spc="-10" dirty="0" smtClean="0">
                <a:latin typeface="Arial "/>
                <a:cs typeface="Calibri"/>
              </a:rPr>
              <a:t>on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55" dirty="0" smtClean="0">
                <a:latin typeface="Arial "/>
                <a:cs typeface="Calibri"/>
              </a:rPr>
              <a:t> </a:t>
            </a:r>
            <a:r>
              <a:rPr sz="1600" spc="0" dirty="0" err="1" smtClean="0">
                <a:latin typeface="Arial "/>
                <a:cs typeface="Calibri"/>
              </a:rPr>
              <a:t>l</a:t>
            </a:r>
            <a:r>
              <a:rPr sz="1600" spc="-10" dirty="0" err="1" smtClean="0">
                <a:latin typeface="Arial "/>
                <a:cs typeface="Calibri"/>
              </a:rPr>
              <a:t>os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5" dirty="0" smtClean="0">
                <a:latin typeface="Arial "/>
                <a:cs typeface="Calibri"/>
              </a:rPr>
              <a:t> </a:t>
            </a:r>
            <a:r>
              <a:rPr sz="1600" spc="-20" dirty="0" err="1" smtClean="0">
                <a:latin typeface="Arial "/>
                <a:cs typeface="Calibri"/>
              </a:rPr>
              <a:t>c</a:t>
            </a:r>
            <a:r>
              <a:rPr sz="1600" dirty="0" err="1" smtClean="0">
                <a:latin typeface="Arial "/>
                <a:cs typeface="Calibri"/>
              </a:rPr>
              <a:t>a</a:t>
            </a:r>
            <a:r>
              <a:rPr sz="1600" spc="-10" dirty="0" err="1" smtClean="0">
                <a:latin typeface="Arial "/>
                <a:cs typeface="Calibri"/>
              </a:rPr>
              <a:t>nal</a:t>
            </a:r>
            <a:r>
              <a:rPr sz="1600" spc="0" dirty="0" err="1" smtClean="0">
                <a:latin typeface="Arial "/>
                <a:cs typeface="Calibri"/>
              </a:rPr>
              <a:t>e</a:t>
            </a:r>
            <a:r>
              <a:rPr sz="1600" spc="-5" dirty="0" err="1" smtClean="0">
                <a:latin typeface="Arial "/>
                <a:cs typeface="Calibri"/>
              </a:rPr>
              <a:t>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20" dirty="0" smtClean="0">
                <a:latin typeface="Arial "/>
                <a:cs typeface="Calibri"/>
              </a:rPr>
              <a:t>c</a:t>
            </a:r>
            <a:r>
              <a:rPr sz="1600" dirty="0" smtClean="0">
                <a:latin typeface="Arial "/>
                <a:cs typeface="Calibri"/>
              </a:rPr>
              <a:t>o</a:t>
            </a:r>
            <a:r>
              <a:rPr sz="1600" spc="-10" dirty="0" smtClean="0">
                <a:latin typeface="Arial "/>
                <a:cs typeface="Calibri"/>
              </a:rPr>
              <a:t>n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5" dirty="0" err="1" smtClean="0">
                <a:latin typeface="Arial "/>
                <a:cs typeface="Calibri"/>
              </a:rPr>
              <a:t>l</a:t>
            </a:r>
            <a:r>
              <a:rPr sz="1600" dirty="0" err="1" smtClean="0">
                <a:latin typeface="Arial "/>
                <a:cs typeface="Calibri"/>
              </a:rPr>
              <a:t>o</a:t>
            </a:r>
            <a:r>
              <a:rPr sz="1600" spc="-5" dirty="0" err="1" smtClean="0">
                <a:latin typeface="Arial "/>
                <a:cs typeface="Calibri"/>
              </a:rPr>
              <a:t>s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5" dirty="0" smtClean="0">
                <a:latin typeface="Arial "/>
                <a:cs typeface="Calibri"/>
              </a:rPr>
              <a:t> </a:t>
            </a:r>
            <a:r>
              <a:rPr sz="1600" spc="-10" dirty="0" smtClean="0">
                <a:latin typeface="Arial "/>
                <a:cs typeface="Calibri"/>
              </a:rPr>
              <a:t>q</a:t>
            </a:r>
            <a:r>
              <a:rPr sz="1600" spc="0" dirty="0" smtClean="0">
                <a:latin typeface="Arial "/>
                <a:cs typeface="Calibri"/>
              </a:rPr>
              <a:t>u</a:t>
            </a:r>
            <a:r>
              <a:rPr sz="1600" spc="-10" dirty="0" smtClean="0">
                <a:latin typeface="Arial "/>
                <a:cs typeface="Calibri"/>
              </a:rPr>
              <a:t>e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55" dirty="0" smtClean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c</a:t>
            </a:r>
            <a:r>
              <a:rPr sz="1600" spc="-5" dirty="0" err="1" smtClean="0">
                <a:latin typeface="Arial "/>
                <a:cs typeface="Calibri"/>
              </a:rPr>
              <a:t>u</a:t>
            </a:r>
            <a:r>
              <a:rPr sz="1600" spc="-10" dirty="0" err="1" smtClean="0">
                <a:latin typeface="Arial "/>
                <a:cs typeface="Calibri"/>
              </a:rPr>
              <a:t>e</a:t>
            </a:r>
            <a:r>
              <a:rPr sz="1600" spc="-20" dirty="0" err="1" smtClean="0">
                <a:latin typeface="Arial "/>
                <a:cs typeface="Calibri"/>
              </a:rPr>
              <a:t>n</a:t>
            </a:r>
            <a:r>
              <a:rPr sz="1600" spc="-10" dirty="0" err="1" smtClean="0">
                <a:latin typeface="Arial "/>
                <a:cs typeface="Calibri"/>
              </a:rPr>
              <a:t>ta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60" dirty="0" smtClean="0">
                <a:latin typeface="Arial "/>
                <a:cs typeface="Calibri"/>
              </a:rPr>
              <a:t> </a:t>
            </a:r>
            <a:r>
              <a:rPr sz="1600" spc="-5" dirty="0" smtClean="0">
                <a:latin typeface="Arial "/>
                <a:cs typeface="Calibri"/>
              </a:rPr>
              <a:t>la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sz="1600" spc="-45" dirty="0" smtClean="0">
                <a:latin typeface="Arial "/>
                <a:cs typeface="Calibri"/>
              </a:rPr>
              <a:t> </a:t>
            </a:r>
            <a:r>
              <a:rPr sz="1600" spc="-10" dirty="0" err="1" smtClean="0">
                <a:latin typeface="Arial "/>
                <a:cs typeface="Calibri"/>
              </a:rPr>
              <a:t>Di</a:t>
            </a:r>
            <a:r>
              <a:rPr sz="1600" spc="-15" dirty="0" err="1" smtClean="0">
                <a:latin typeface="Arial "/>
                <a:cs typeface="Calibri"/>
              </a:rPr>
              <a:t>r</a:t>
            </a:r>
            <a:r>
              <a:rPr sz="1600" spc="-10" dirty="0" err="1" smtClean="0">
                <a:latin typeface="Arial "/>
                <a:cs typeface="Calibri"/>
              </a:rPr>
              <a:t>e</a:t>
            </a:r>
            <a:r>
              <a:rPr sz="1600" spc="-5" dirty="0" err="1" smtClean="0">
                <a:latin typeface="Arial "/>
                <a:cs typeface="Calibri"/>
              </a:rPr>
              <a:t>cción</a:t>
            </a:r>
            <a:r>
              <a:rPr sz="1600" spc="-5" dirty="0" smtClean="0">
                <a:latin typeface="Arial "/>
                <a:cs typeface="Calibri"/>
              </a:rPr>
              <a:t>,</a:t>
            </a:r>
            <a:r>
              <a:rPr sz="1600" dirty="0" smtClean="0">
                <a:latin typeface="Arial "/>
                <a:cs typeface="Calibri"/>
              </a:rPr>
              <a:t> </a:t>
            </a:r>
            <a:r>
              <a:rPr lang="es-CO" sz="1600" dirty="0" smtClean="0">
                <a:latin typeface="Arial "/>
                <a:cs typeface="Calibri"/>
              </a:rPr>
              <a:t> Teléfono: </a:t>
            </a:r>
            <a:r>
              <a:rPr lang="es-CO" sz="1600" spc="-5" dirty="0" smtClean="0">
                <a:latin typeface="Arial "/>
                <a:cs typeface="Calibri"/>
              </a:rPr>
              <a:t>555-79-26.</a:t>
            </a:r>
          </a:p>
          <a:p>
            <a:pPr marL="12700" marR="6350" algn="just">
              <a:lnSpc>
                <a:spcPct val="100000"/>
              </a:lnSpc>
            </a:pPr>
            <a:endParaRPr sz="1100" dirty="0">
              <a:latin typeface="Arial "/>
            </a:endParaRPr>
          </a:p>
          <a:p>
            <a:pPr marL="12700" marR="7620" algn="just">
              <a:lnSpc>
                <a:spcPct val="100200"/>
              </a:lnSpc>
            </a:pPr>
            <a:r>
              <a:rPr sz="1600" spc="-20" dirty="0">
                <a:latin typeface="Arial "/>
                <a:cs typeface="Calibri"/>
              </a:rPr>
              <a:t>A</a:t>
            </a:r>
            <a:r>
              <a:rPr sz="1600" spc="-10" dirty="0">
                <a:latin typeface="Arial "/>
                <a:cs typeface="Calibri"/>
              </a:rPr>
              <a:t>dicional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7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es</a:t>
            </a:r>
            <a:r>
              <a:rPr sz="1600" spc="-20" dirty="0">
                <a:latin typeface="Arial "/>
                <a:cs typeface="Calibri"/>
              </a:rPr>
              <a:t>t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dirty="0">
                <a:latin typeface="Arial "/>
                <a:cs typeface="Calibri"/>
              </a:rPr>
              <a:t>an</a:t>
            </a:r>
            <a:r>
              <a:rPr sz="1600" spc="-5" dirty="0">
                <a:latin typeface="Arial "/>
                <a:cs typeface="Calibri"/>
              </a:rPr>
              <a:t>ales,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Su</a:t>
            </a:r>
            <a:r>
              <a:rPr sz="1600" spc="-5" dirty="0">
                <a:latin typeface="Arial "/>
                <a:cs typeface="Calibri"/>
              </a:rPr>
              <a:t>bdi</a:t>
            </a:r>
            <a:r>
              <a:rPr sz="1600" spc="-1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ción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8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s</a:t>
            </a:r>
            <a:r>
              <a:rPr sz="1600" spc="-5" dirty="0">
                <a:latin typeface="Arial "/>
                <a:cs typeface="Calibri"/>
              </a:rPr>
              <a:t>t</a:t>
            </a:r>
            <a:r>
              <a:rPr sz="1600" spc="-30" dirty="0">
                <a:latin typeface="Arial "/>
                <a:cs typeface="Calibri"/>
              </a:rPr>
              <a:t>r</a:t>
            </a:r>
            <a:r>
              <a:rPr sz="1600" spc="-20" dirty="0">
                <a:latin typeface="Arial "/>
                <a:cs typeface="Calibri"/>
              </a:rPr>
              <a:t>at</a:t>
            </a:r>
            <a:r>
              <a:rPr sz="1600" spc="-10" dirty="0">
                <a:latin typeface="Arial "/>
                <a:cs typeface="Calibri"/>
              </a:rPr>
              <a:t>égi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y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5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Coo</a:t>
            </a:r>
            <a:r>
              <a:rPr sz="1600" spc="-1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dinación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7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B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10" dirty="0">
                <a:latin typeface="Arial "/>
                <a:cs typeface="Calibri"/>
              </a:rPr>
              <a:t>mbe</a:t>
            </a:r>
            <a:r>
              <a:rPr sz="1600" dirty="0">
                <a:latin typeface="Arial "/>
                <a:cs typeface="Calibri"/>
              </a:rPr>
              <a:t>r</a:t>
            </a:r>
            <a:r>
              <a:rPr sz="1600" spc="-5" dirty="0">
                <a:latin typeface="Arial "/>
                <a:cs typeface="Calibri"/>
              </a:rPr>
              <a:t>il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b</a:t>
            </a:r>
            <a:r>
              <a:rPr sz="1600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indó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5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at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n</a:t>
            </a:r>
            <a:r>
              <a:rPr sz="1600" spc="-10" dirty="0">
                <a:latin typeface="Arial "/>
                <a:cs typeface="Calibri"/>
              </a:rPr>
              <a:t>c</a:t>
            </a:r>
            <a:r>
              <a:rPr sz="1600" spc="5" dirty="0">
                <a:latin typeface="Arial "/>
                <a:cs typeface="Calibri"/>
              </a:rPr>
              <a:t>i</a:t>
            </a:r>
            <a:r>
              <a:rPr sz="1600" spc="-10" dirty="0">
                <a:latin typeface="Arial "/>
                <a:cs typeface="Calibri"/>
              </a:rPr>
              <a:t>ón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</a:t>
            </a:r>
            <a:r>
              <a:rPr sz="1600" spc="-15" dirty="0">
                <a:latin typeface="Arial "/>
                <a:cs typeface="Calibri"/>
              </a:rPr>
              <a:t>r</a:t>
            </a:r>
            <a:r>
              <a:rPr sz="1600" spc="-10" dirty="0">
                <a:latin typeface="Arial "/>
                <a:cs typeface="Calibri"/>
              </a:rPr>
              <a:t>ese</a:t>
            </a:r>
            <a:r>
              <a:rPr sz="1600" spc="-5" dirty="0">
                <a:latin typeface="Arial "/>
                <a:cs typeface="Calibri"/>
              </a:rPr>
              <a:t>n</a:t>
            </a:r>
            <a:r>
              <a:rPr sz="1600" dirty="0">
                <a:latin typeface="Arial "/>
                <a:cs typeface="Calibri"/>
              </a:rPr>
              <a:t>c</a:t>
            </a:r>
            <a:r>
              <a:rPr sz="1600" spc="-5" dirty="0">
                <a:latin typeface="Arial "/>
                <a:cs typeface="Calibri"/>
              </a:rPr>
              <a:t>ial</a:t>
            </a:r>
            <a:r>
              <a:rPr sz="1600" dirty="0">
                <a:latin typeface="Arial "/>
                <a:cs typeface="Calibri"/>
              </a:rPr>
              <a:t>   </a:t>
            </a:r>
            <a:r>
              <a:rPr sz="1600" spc="114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en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5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di</a:t>
            </a:r>
            <a:r>
              <a:rPr sz="1600" spc="-45" dirty="0">
                <a:latin typeface="Arial "/>
                <a:cs typeface="Calibri"/>
              </a:rPr>
              <a:t>f</a:t>
            </a:r>
            <a:r>
              <a:rPr sz="1600" spc="-10" dirty="0">
                <a:latin typeface="Arial "/>
                <a:cs typeface="Calibri"/>
              </a:rPr>
              <a:t>ere</a:t>
            </a:r>
            <a:r>
              <a:rPr sz="1600" spc="-20" dirty="0">
                <a:latin typeface="Arial "/>
                <a:cs typeface="Calibri"/>
              </a:rPr>
              <a:t>nt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0" dirty="0">
                <a:latin typeface="Arial "/>
                <a:cs typeface="Calibri"/>
              </a:rPr>
              <a:t> </a:t>
            </a:r>
            <a:r>
              <a:rPr sz="1600" dirty="0">
                <a:latin typeface="Arial "/>
                <a:cs typeface="Calibri"/>
              </a:rPr>
              <a:t>e</a:t>
            </a:r>
            <a:r>
              <a:rPr sz="1600" spc="-10" dirty="0">
                <a:latin typeface="Arial "/>
                <a:cs typeface="Calibri"/>
              </a:rPr>
              <a:t>spaci</a:t>
            </a:r>
            <a:r>
              <a:rPr sz="1600" dirty="0">
                <a:latin typeface="Arial "/>
                <a:cs typeface="Calibri"/>
              </a:rPr>
              <a:t>o</a:t>
            </a:r>
            <a:r>
              <a:rPr sz="1600" spc="-5" dirty="0">
                <a:latin typeface="Arial "/>
                <a:cs typeface="Calibri"/>
              </a:rPr>
              <a:t>s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6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-5" dirty="0">
                <a:latin typeface="Arial "/>
                <a:cs typeface="Calibri"/>
              </a:rPr>
              <a:t> sociali</a:t>
            </a:r>
            <a:r>
              <a:rPr sz="1600" spc="-30" dirty="0">
                <a:latin typeface="Arial "/>
                <a:cs typeface="Calibri"/>
              </a:rPr>
              <a:t>z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ión</a:t>
            </a:r>
            <a:r>
              <a:rPr sz="1600" spc="2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norm</a:t>
            </a:r>
            <a:r>
              <a:rPr sz="1600" spc="-2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tivid</a:t>
            </a:r>
            <a:r>
              <a:rPr sz="1600" spc="-10" dirty="0">
                <a:latin typeface="Arial "/>
                <a:cs typeface="Calibri"/>
              </a:rPr>
              <a:t>ad</a:t>
            </a:r>
            <a:r>
              <a:rPr sz="1600" dirty="0">
                <a:latin typeface="Arial "/>
                <a:cs typeface="Calibri"/>
              </a:rPr>
              <a:t> </a:t>
            </a:r>
            <a:r>
              <a:rPr sz="1600" spc="4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y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5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ctivid</a:t>
            </a:r>
            <a:r>
              <a:rPr sz="1600" spc="-10" dirty="0">
                <a:latin typeface="Arial "/>
                <a:cs typeface="Calibri"/>
              </a:rPr>
              <a:t>ad</a:t>
            </a:r>
            <a:r>
              <a:rPr sz="1600" spc="2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bombe</a:t>
            </a:r>
            <a:r>
              <a:rPr sz="1600" dirty="0">
                <a:latin typeface="Arial "/>
                <a:cs typeface="Calibri"/>
              </a:rPr>
              <a:t>r</a:t>
            </a:r>
            <a:r>
              <a:rPr sz="1600" spc="-5" dirty="0">
                <a:latin typeface="Arial "/>
                <a:cs typeface="Calibri"/>
              </a:rPr>
              <a:t>il</a:t>
            </a:r>
            <a:r>
              <a:rPr sz="1600" spc="25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de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o</a:t>
            </a:r>
            <a:r>
              <a:rPr sz="1600" spc="-20" dirty="0">
                <a:latin typeface="Arial "/>
                <a:cs typeface="Calibri"/>
              </a:rPr>
              <a:t>n</a:t>
            </a:r>
            <a:r>
              <a:rPr sz="1600" spc="-30" dirty="0">
                <a:latin typeface="Arial "/>
                <a:cs typeface="Calibri"/>
              </a:rPr>
              <a:t>f</a:t>
            </a:r>
            <a:r>
              <a:rPr sz="1600" spc="-10" dirty="0">
                <a:latin typeface="Arial "/>
                <a:cs typeface="Calibri"/>
              </a:rPr>
              <a:t>ormidad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20" dirty="0">
                <a:latin typeface="Arial "/>
                <a:cs typeface="Calibri"/>
              </a:rPr>
              <a:t>c</a:t>
            </a:r>
            <a:r>
              <a:rPr sz="1600" spc="-10" dirty="0">
                <a:latin typeface="Arial "/>
                <a:cs typeface="Calibri"/>
              </a:rPr>
              <a:t>on</a:t>
            </a:r>
            <a:r>
              <a:rPr sz="1600" spc="20" dirty="0">
                <a:latin typeface="Arial "/>
                <a:cs typeface="Calibri"/>
              </a:rPr>
              <a:t> </a:t>
            </a:r>
            <a:r>
              <a:rPr sz="1600" spc="-5" dirty="0">
                <a:latin typeface="Arial "/>
                <a:cs typeface="Calibri"/>
              </a:rPr>
              <a:t>la</a:t>
            </a:r>
            <a:r>
              <a:rPr sz="1600" spc="1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planeación</a:t>
            </a:r>
            <a:r>
              <a:rPr sz="1600" spc="30" dirty="0">
                <a:latin typeface="Arial "/>
                <a:cs typeface="Calibri"/>
              </a:rPr>
              <a:t> </a:t>
            </a:r>
            <a:r>
              <a:rPr sz="1600" spc="-10" dirty="0">
                <a:latin typeface="Arial "/>
                <a:cs typeface="Calibri"/>
              </a:rPr>
              <a:t>e</a:t>
            </a:r>
            <a:r>
              <a:rPr sz="1600" spc="-20" dirty="0">
                <a:latin typeface="Arial "/>
                <a:cs typeface="Calibri"/>
              </a:rPr>
              <a:t>st</a:t>
            </a:r>
            <a:r>
              <a:rPr sz="1600" spc="-10" dirty="0">
                <a:latin typeface="Arial "/>
                <a:cs typeface="Calibri"/>
              </a:rPr>
              <a:t>ablecid</a:t>
            </a:r>
            <a:r>
              <a:rPr sz="1600" dirty="0">
                <a:latin typeface="Arial "/>
                <a:cs typeface="Calibri"/>
              </a:rPr>
              <a:t>a</a:t>
            </a:r>
            <a:r>
              <a:rPr sz="1600" spc="-5" dirty="0">
                <a:latin typeface="Arial "/>
                <a:cs typeface="Calibri"/>
              </a:rPr>
              <a:t>.</a:t>
            </a:r>
            <a:endParaRPr sz="1600" dirty="0">
              <a:latin typeface="Arial "/>
              <a:cs typeface="Calibri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0943503"/>
              </p:ext>
            </p:extLst>
          </p:nvPr>
        </p:nvGraphicFramePr>
        <p:xfrm>
          <a:off x="1729047" y="919839"/>
          <a:ext cx="7988531" cy="2870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6360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9" name="object 3"/>
          <p:cNvSpPr txBox="1"/>
          <p:nvPr/>
        </p:nvSpPr>
        <p:spPr>
          <a:xfrm>
            <a:off x="1342335" y="848633"/>
            <a:ext cx="9811117" cy="6976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2.</a:t>
            </a:r>
            <a:r>
              <a:rPr lang="es-CO"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3</a:t>
            </a:r>
            <a:r>
              <a:rPr b="1" spc="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S</a:t>
            </a:r>
            <a:r>
              <a:rPr b="1" spc="-11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</a:t>
            </a:r>
            <a:r>
              <a:rPr b="1" spc="-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IS</a:t>
            </a:r>
            <a:r>
              <a:rPr b="1" spc="-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F</a:t>
            </a:r>
            <a:r>
              <a:rPr b="1" spc="-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CCIÓN</a:t>
            </a:r>
            <a:r>
              <a:rPr b="1" spc="25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114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T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ENCIÓN</a:t>
            </a:r>
            <a:r>
              <a:rPr b="1" spc="3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L</a:t>
            </a:r>
            <a:r>
              <a:rPr b="1" spc="2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 </a:t>
            </a:r>
            <a:r>
              <a:rPr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US</a:t>
            </a:r>
            <a:r>
              <a:rPr b="1" spc="-4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U</a:t>
            </a:r>
            <a:r>
              <a:rPr b="1" spc="-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A</a:t>
            </a:r>
            <a:r>
              <a:rPr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RIO</a:t>
            </a:r>
            <a:r>
              <a:rPr lang="es-CO" b="1" spc="-1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: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  <a:p>
            <a:pPr>
              <a:lnSpc>
                <a:spcPts val="550"/>
              </a:lnSpc>
              <a:spcBef>
                <a:spcPts val="10"/>
              </a:spcBef>
            </a:pPr>
            <a:endParaRPr sz="550" dirty="0">
              <a:latin typeface="Arial "/>
            </a:endParaRPr>
          </a:p>
          <a:p>
            <a:pPr>
              <a:lnSpc>
                <a:spcPts val="1000"/>
              </a:lnSpc>
            </a:pPr>
            <a:endParaRPr sz="1000" dirty="0">
              <a:latin typeface="Arial "/>
            </a:endParaRPr>
          </a:p>
          <a:p>
            <a:pPr marL="12700">
              <a:lnSpc>
                <a:spcPct val="100000"/>
              </a:lnSpc>
            </a:pPr>
            <a:r>
              <a:rPr sz="1400" spc="-15" dirty="0">
                <a:latin typeface="Arial "/>
                <a:cs typeface="Calibri"/>
              </a:rPr>
              <a:t>L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h</a:t>
            </a:r>
            <a:r>
              <a:rPr sz="1400" spc="-5" dirty="0">
                <a:latin typeface="Arial "/>
                <a:cs typeface="Calibri"/>
              </a:rPr>
              <a:t>er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amie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que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se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apli</a:t>
            </a:r>
            <a:r>
              <a:rPr sz="1400" spc="-15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ó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20" dirty="0">
                <a:latin typeface="Arial "/>
                <a:cs typeface="Calibri"/>
              </a:rPr>
              <a:t>c</a:t>
            </a:r>
            <a:r>
              <a:rPr sz="1400" spc="-10" dirty="0">
                <a:latin typeface="Arial "/>
                <a:cs typeface="Calibri"/>
              </a:rPr>
              <a:t>omp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</a:t>
            </a:r>
            <a:r>
              <a:rPr sz="1400" spc="-5" dirty="0">
                <a:latin typeface="Arial "/>
                <a:cs typeface="Calibri"/>
              </a:rPr>
              <a:t>n</a:t>
            </a:r>
            <a:r>
              <a:rPr sz="1400" spc="-10" dirty="0">
                <a:latin typeface="Arial "/>
                <a:cs typeface="Calibri"/>
              </a:rPr>
              <a:t>día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de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lang="es-CO" sz="1400" spc="-10" dirty="0">
                <a:latin typeface="Arial "/>
                <a:cs typeface="Calibri"/>
              </a:rPr>
              <a:t>4</a:t>
            </a:r>
            <a:r>
              <a:rPr sz="1400" spc="5" dirty="0" smtClean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p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egu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as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-5" dirty="0">
                <a:latin typeface="Arial "/>
                <a:cs typeface="Calibri"/>
              </a:rPr>
              <a:t>er</a:t>
            </a:r>
            <a:r>
              <a:rPr sz="1400" spc="-2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adas,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las</a:t>
            </a:r>
            <a:r>
              <a:rPr sz="1400" spc="15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c</a:t>
            </a:r>
            <a:r>
              <a:rPr sz="1400" spc="-5" dirty="0">
                <a:latin typeface="Arial "/>
                <a:cs typeface="Calibri"/>
              </a:rPr>
              <a:t>u</a:t>
            </a:r>
            <a:r>
              <a:rPr sz="1400" spc="-10" dirty="0">
                <a:latin typeface="Arial "/>
                <a:cs typeface="Calibri"/>
              </a:rPr>
              <a:t>ales</a:t>
            </a:r>
            <a:r>
              <a:rPr sz="1400" spc="20" dirty="0">
                <a:latin typeface="Arial "/>
                <a:cs typeface="Calibri"/>
              </a:rPr>
              <a:t> </a:t>
            </a:r>
            <a:r>
              <a:rPr sz="1400" spc="-10" dirty="0">
                <a:latin typeface="Arial "/>
                <a:cs typeface="Calibri"/>
              </a:rPr>
              <a:t>a</a:t>
            </a:r>
            <a:r>
              <a:rPr sz="1400" dirty="0">
                <a:latin typeface="Arial "/>
                <a:cs typeface="Calibri"/>
              </a:rPr>
              <a:t>r</a:t>
            </a:r>
            <a:r>
              <a:rPr sz="1400" spc="-30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oja</a:t>
            </a:r>
            <a:r>
              <a:rPr sz="1400" spc="-30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on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los</a:t>
            </a:r>
            <a:r>
              <a:rPr sz="1400" spc="10" dirty="0">
                <a:latin typeface="Arial "/>
                <a:cs typeface="Calibri"/>
              </a:rPr>
              <a:t> </a:t>
            </a:r>
            <a:r>
              <a:rPr sz="1400" spc="-5" dirty="0">
                <a:latin typeface="Arial "/>
                <a:cs typeface="Calibri"/>
              </a:rPr>
              <a:t>siguie</a:t>
            </a:r>
            <a:r>
              <a:rPr sz="1400" spc="-20" dirty="0">
                <a:latin typeface="Arial "/>
                <a:cs typeface="Calibri"/>
              </a:rPr>
              <a:t>nt</a:t>
            </a:r>
            <a:r>
              <a:rPr sz="1400" spc="-10" dirty="0">
                <a:latin typeface="Arial "/>
                <a:cs typeface="Calibri"/>
              </a:rPr>
              <a:t>es</a:t>
            </a:r>
            <a:r>
              <a:rPr sz="1400" spc="45" dirty="0">
                <a:latin typeface="Arial "/>
                <a:cs typeface="Calibri"/>
              </a:rPr>
              <a:t> </a:t>
            </a:r>
            <a:r>
              <a:rPr sz="1400" spc="-15" dirty="0">
                <a:latin typeface="Arial "/>
                <a:cs typeface="Calibri"/>
              </a:rPr>
              <a:t>r</a:t>
            </a:r>
            <a:r>
              <a:rPr sz="1400" spc="-10" dirty="0">
                <a:latin typeface="Arial "/>
                <a:cs typeface="Calibri"/>
              </a:rPr>
              <a:t>esul</a:t>
            </a:r>
            <a:r>
              <a:rPr sz="1400" spc="-20" dirty="0">
                <a:latin typeface="Arial "/>
                <a:cs typeface="Calibri"/>
              </a:rPr>
              <a:t>t</a:t>
            </a:r>
            <a:r>
              <a:rPr sz="1400" spc="-10" dirty="0">
                <a:latin typeface="Arial "/>
                <a:cs typeface="Calibri"/>
              </a:rPr>
              <a:t>ados:</a:t>
            </a:r>
            <a:endParaRPr sz="1400" dirty="0">
              <a:latin typeface="Arial "/>
              <a:cs typeface="Calibri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1342335" y="1840369"/>
            <a:ext cx="312344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">
              <a:lnSpc>
                <a:spcPct val="100000"/>
              </a:lnSpc>
            </a:pPr>
            <a:r>
              <a:rPr lang="es-CO" sz="1400" b="1" spc="-2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DESEMPEÑO DEL CANAL DEL CONTACTO QUE UTILIZÓ </a:t>
            </a:r>
            <a:endParaRPr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770421"/>
              </p:ext>
            </p:extLst>
          </p:nvPr>
        </p:nvGraphicFramePr>
        <p:xfrm>
          <a:off x="1480935" y="2848928"/>
          <a:ext cx="4508501" cy="13430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80385">
                  <a:extLst>
                    <a:ext uri="{9D8B030D-6E8A-4147-A177-3AD203B41FA5}">
                      <a16:colId xmlns:a16="http://schemas.microsoft.com/office/drawing/2014/main" val="4144860560"/>
                    </a:ext>
                  </a:extLst>
                </a:gridCol>
                <a:gridCol w="2766652">
                  <a:extLst>
                    <a:ext uri="{9D8B030D-6E8A-4147-A177-3AD203B41FA5}">
                      <a16:colId xmlns:a16="http://schemas.microsoft.com/office/drawing/2014/main" val="2725026482"/>
                    </a:ext>
                  </a:extLst>
                </a:gridCol>
                <a:gridCol w="761464">
                  <a:extLst>
                    <a:ext uri="{9D8B030D-6E8A-4147-A177-3AD203B41FA5}">
                      <a16:colId xmlns:a16="http://schemas.microsoft.com/office/drawing/2014/main" val="173354265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Cuenta de ¿Cómo califica el desempeño del canal de contacto que utilizó?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68441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11,54%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22438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30,77%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81074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1,92%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57338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55,77%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544346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3191731"/>
                  </a:ext>
                </a:extLst>
              </a:tr>
            </a:tbl>
          </a:graphicData>
        </a:graphic>
      </p:graphicFrame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7311853"/>
              </p:ext>
            </p:extLst>
          </p:nvPr>
        </p:nvGraphicFramePr>
        <p:xfrm>
          <a:off x="6581452" y="234003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0053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756314" y="1258908"/>
            <a:ext cx="724344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s-CO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CORDIALIDAD Y DISPOSICIÓN DEL SERVIDOR </a:t>
            </a:r>
            <a:endParaRPr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276021"/>
              </p:ext>
            </p:extLst>
          </p:nvPr>
        </p:nvGraphicFramePr>
        <p:xfrm>
          <a:off x="838200" y="2495984"/>
          <a:ext cx="4508501" cy="15335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80385">
                  <a:extLst>
                    <a:ext uri="{9D8B030D-6E8A-4147-A177-3AD203B41FA5}">
                      <a16:colId xmlns:a16="http://schemas.microsoft.com/office/drawing/2014/main" val="3534388679"/>
                    </a:ext>
                  </a:extLst>
                </a:gridCol>
                <a:gridCol w="2766652">
                  <a:extLst>
                    <a:ext uri="{9D8B030D-6E8A-4147-A177-3AD203B41FA5}">
                      <a16:colId xmlns:a16="http://schemas.microsoft.com/office/drawing/2014/main" val="4020847042"/>
                    </a:ext>
                  </a:extLst>
                </a:gridCol>
                <a:gridCol w="761464">
                  <a:extLst>
                    <a:ext uri="{9D8B030D-6E8A-4147-A177-3AD203B41FA5}">
                      <a16:colId xmlns:a16="http://schemas.microsoft.com/office/drawing/2014/main" val="1235880345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Cuenta de Cordialidad y disposición del servidor para ayudarle a responder sus dudas, inquietudes o solicitudes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03037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13,46%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93486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28,85%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751184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51,92%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0781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Insuficiente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5,77%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150217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5125179"/>
                  </a:ext>
                </a:extLst>
              </a:tr>
            </a:tbl>
          </a:graphicData>
        </a:graphic>
      </p:graphicFrame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4424141"/>
              </p:ext>
            </p:extLst>
          </p:nvPr>
        </p:nvGraphicFramePr>
        <p:xfrm>
          <a:off x="5788429" y="195764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8384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1048"/>
          </a:xfrm>
        </p:spPr>
      </p:pic>
      <p:sp>
        <p:nvSpPr>
          <p:cNvPr id="5" name="object 3"/>
          <p:cNvSpPr txBox="1"/>
          <p:nvPr/>
        </p:nvSpPr>
        <p:spPr>
          <a:xfrm>
            <a:off x="951213" y="1103504"/>
            <a:ext cx="557645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s-CO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"/>
                <a:cs typeface="Calibri"/>
              </a:rPr>
              <a:t>CALIDAD DE RESPUESTA</a:t>
            </a:r>
            <a:endParaRPr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"/>
              <a:cs typeface="Calibri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756631"/>
              </p:ext>
            </p:extLst>
          </p:nvPr>
        </p:nvGraphicFramePr>
        <p:xfrm>
          <a:off x="1778693" y="2542310"/>
          <a:ext cx="4430914" cy="166392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253316">
                  <a:extLst>
                    <a:ext uri="{9D8B030D-6E8A-4147-A177-3AD203B41FA5}">
                      <a16:colId xmlns:a16="http://schemas.microsoft.com/office/drawing/2014/main" val="2273979434"/>
                    </a:ext>
                  </a:extLst>
                </a:gridCol>
                <a:gridCol w="2063540">
                  <a:extLst>
                    <a:ext uri="{9D8B030D-6E8A-4147-A177-3AD203B41FA5}">
                      <a16:colId xmlns:a16="http://schemas.microsoft.com/office/drawing/2014/main" val="2677118671"/>
                    </a:ext>
                  </a:extLst>
                </a:gridCol>
                <a:gridCol w="1114058">
                  <a:extLst>
                    <a:ext uri="{9D8B030D-6E8A-4147-A177-3AD203B41FA5}">
                      <a16:colId xmlns:a16="http://schemas.microsoft.com/office/drawing/2014/main" val="2379518110"/>
                    </a:ext>
                  </a:extLst>
                </a:gridCol>
              </a:tblGrid>
              <a:tr h="4159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Etiquetas de fila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Cuenta de La calidad de la respuesta a su solicitud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92318538"/>
                  </a:ext>
                </a:extLst>
              </a:tr>
              <a:tr h="2079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Aceptable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10,61%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7092085"/>
                  </a:ext>
                </a:extLst>
              </a:tr>
              <a:tr h="2079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Bueno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22,73%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02016228"/>
                  </a:ext>
                </a:extLst>
              </a:tr>
              <a:tr h="2079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Deficiente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0,76%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7494999"/>
                  </a:ext>
                </a:extLst>
              </a:tr>
              <a:tr h="2079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Excelente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61,36%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263586"/>
                  </a:ext>
                </a:extLst>
              </a:tr>
              <a:tr h="2079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Insuficiente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4,55%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14041591"/>
                  </a:ext>
                </a:extLst>
              </a:tr>
              <a:tr h="2079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 general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100,00%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71881674"/>
                  </a:ext>
                </a:extLst>
              </a:tr>
            </a:tbl>
          </a:graphicData>
        </a:graphic>
      </p:graphicFrame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339943"/>
              </p:ext>
            </p:extLst>
          </p:nvPr>
        </p:nvGraphicFramePr>
        <p:xfrm>
          <a:off x="6852458" y="191608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1280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1318</Words>
  <Application>Microsoft Office PowerPoint</Application>
  <PresentationFormat>Panorámica</PresentationFormat>
  <Paragraphs>193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Arial </vt:lpstr>
      <vt:lpstr>Arial Black</vt:lpstr>
      <vt:lpstr>Calibri</vt:lpstr>
      <vt:lpstr>Calibri Light</vt:lpstr>
      <vt:lpstr>Helvetica LT Std</vt:lpstr>
      <vt:lpstr>Helvetica LT Std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Angie galvis</dc:creator>
  <cp:lastModifiedBy>Atención Ciudadano</cp:lastModifiedBy>
  <cp:revision>64</cp:revision>
  <dcterms:created xsi:type="dcterms:W3CDTF">2022-08-17T18:06:04Z</dcterms:created>
  <dcterms:modified xsi:type="dcterms:W3CDTF">2022-12-09T21:02:08Z</dcterms:modified>
</cp:coreProperties>
</file>