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theme/themeOverride1.xml" ContentType="application/vnd.openxmlformats-officedocument.themeOverr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theme/themeOverride2.xml" ContentType="application/vnd.openxmlformats-officedocument.themeOverrid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4"/>
  </p:notesMasterIdLst>
  <p:sldIdLst>
    <p:sldId id="256" r:id="rId2"/>
    <p:sldId id="257" r:id="rId3"/>
    <p:sldId id="258" r:id="rId4"/>
    <p:sldId id="260" r:id="rId5"/>
    <p:sldId id="259" r:id="rId6"/>
    <p:sldId id="261" r:id="rId7"/>
    <p:sldId id="262" r:id="rId8"/>
    <p:sldId id="263" r:id="rId9"/>
    <p:sldId id="264" r:id="rId10"/>
    <p:sldId id="266" r:id="rId11"/>
    <p:sldId id="267" r:id="rId12"/>
    <p:sldId id="268" r:id="rId13"/>
  </p:sldIdLst>
  <p:sldSz cx="9144000" cy="6858000" type="letter"/>
  <p:notesSz cx="9144000" cy="6858000"/>
  <p:defaultText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arisol Hortua Reyes" initials="MHR" lastIdx="0" clrIdx="0">
    <p:extLst>
      <p:ext uri="{19B8F6BF-5375-455C-9EA6-DF929625EA0E}">
        <p15:presenceInfo xmlns:p15="http://schemas.microsoft.com/office/powerpoint/2012/main" userId="S-1-5-21-2992947267-2941810669-584581173-225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5448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Estilo medio 2 - Énfasis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74C1A8A3-306A-4EB7-A6B1-4F7E0EB9C5D6}" styleName="Estilo medio 3 - Énfasis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5FD0F851-EC5A-4D38-B0AD-8093EC10F338}" styleName="Estilo claro 1 - Acento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327F97BB-C833-4FB7-BDE5-3F7075034690}" styleName="Estilo temático 2 - Énfasis 5">
    <a:tblBg>
      <a:fillRef idx="3">
        <a:schemeClr val="accent5"/>
      </a:fillRef>
      <a:effectRef idx="3">
        <a:schemeClr val="accent5"/>
      </a:effectRef>
    </a:tblBg>
    <a:wholeTbl>
      <a:tcTxStyle>
        <a:fontRef idx="minor">
          <a:scrgbClr r="0" g="0" b="0"/>
        </a:fontRef>
        <a:schemeClr val="lt1"/>
      </a:tcTxStyle>
      <a:tcStyle>
        <a:tcBdr>
          <a:left>
            <a:lnRef idx="1">
              <a:schemeClr val="accent5">
                <a:tint val="50000"/>
              </a:schemeClr>
            </a:lnRef>
          </a:left>
          <a:right>
            <a:lnRef idx="1">
              <a:schemeClr val="accent5">
                <a:tint val="50000"/>
              </a:schemeClr>
            </a:lnRef>
          </a:right>
          <a:top>
            <a:lnRef idx="1">
              <a:schemeClr val="accent5">
                <a:tint val="50000"/>
              </a:schemeClr>
            </a:lnRef>
          </a:top>
          <a:bottom>
            <a:lnRef idx="1">
              <a:schemeClr val="accent5">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3B4B98B0-60AC-42C2-AFA5-B58CD77FA1E5}" styleName="Estilo claro 1 - Acento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5501" autoAdjust="0"/>
  </p:normalViewPr>
  <p:slideViewPr>
    <p:cSldViewPr snapToGrid="0">
      <p:cViewPr varScale="1">
        <p:scale>
          <a:sx n="92" d="100"/>
          <a:sy n="92" d="100"/>
        </p:scale>
        <p:origin x="1374"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charts/_rels/chart1.xml.rels><?xml version="1.0" encoding="UTF-8" standalone="yes"?>
<Relationships xmlns="http://schemas.openxmlformats.org/package/2006/relationships"><Relationship Id="rId3" Type="http://schemas.openxmlformats.org/officeDocument/2006/relationships/oleObject" Target="file:///C:\Users\atencionciudadano.DNBC\Desktop\2019\Encuestas%20Satisfaccion%202019\Encuestas%20Satisfaccion%20Semestre%20I%202019.xlsx"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2.xml"/><Relationship Id="rId1" Type="http://schemas.microsoft.com/office/2011/relationships/chartStyle" Target="style2.xml"/><Relationship Id="rId4" Type="http://schemas.openxmlformats.org/officeDocument/2006/relationships/oleObject" Target="file:///C:\Users\atencionciudadano.DNBC\Desktop\2019\Encuestas%20Satisfaccion%202019\Encuestas%20Satisfaccion%20Semestre%20I%202019.xlsx" TargetMode="External"/></Relationships>
</file>

<file path=ppt/charts/_rels/chart3.xml.rels><?xml version="1.0" encoding="UTF-8" standalone="yes"?>
<Relationships xmlns="http://schemas.openxmlformats.org/package/2006/relationships"><Relationship Id="rId3" Type="http://schemas.openxmlformats.org/officeDocument/2006/relationships/oleObject" Target="file:///C:\Users\atencionciudadano.DNBC\Desktop\2019\Encuestas%20Satisfaccion%202019\Encuestas%20Satisfaccion%20Semestre%20I%202019.xlsx" TargetMode="External"/><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themeOverride" Target="../theme/themeOverride2.xml"/><Relationship Id="rId2" Type="http://schemas.microsoft.com/office/2011/relationships/chartColorStyle" Target="colors4.xml"/><Relationship Id="rId1" Type="http://schemas.microsoft.com/office/2011/relationships/chartStyle" Target="style4.xml"/><Relationship Id="rId4" Type="http://schemas.openxmlformats.org/officeDocument/2006/relationships/oleObject" Target="file:///C:\Users\atencionciudadano.DNBC\Desktop\2019\Encuestas%20Satisfaccion%202019\Encuestas%20Satisfaccion%20Semestre%20I%202019.xlsx" TargetMode="External"/></Relationships>
</file>

<file path=ppt/charts/_rels/chart5.xml.rels><?xml version="1.0" encoding="UTF-8" standalone="yes"?>
<Relationships xmlns="http://schemas.openxmlformats.org/package/2006/relationships"><Relationship Id="rId3" Type="http://schemas.openxmlformats.org/officeDocument/2006/relationships/package" Target="../embeddings/Hoja_de_c_lculo_de_Microsoft_Excel1.xlsx"/><Relationship Id="rId2" Type="http://schemas.microsoft.com/office/2011/relationships/chartColorStyle" Target="colors5.xml"/><Relationship Id="rId1" Type="http://schemas.microsoft.com/office/2011/relationships/chartStyle" Target="style5.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pivotSource>
    <c:name>[Encuestas Satisfaccion Semestre I 2019.xlsx]DinamicasII!Tabla dinámica1</c:name>
    <c:fmtId val="6"/>
  </c:pivotSource>
  <c:chart>
    <c:autoTitleDeleted val="1"/>
    <c:pivotFmts>
      <c:pivotFmt>
        <c:idx val="0"/>
        <c:spPr>
          <a:solidFill>
            <a:schemeClr val="accent1"/>
          </a:solidFill>
          <a:ln>
            <a:noFill/>
          </a:ln>
          <a:effectLst/>
        </c:spPr>
        <c:marker>
          <c:symbol val="none"/>
        </c:marker>
      </c:pivotFmt>
      <c:pivotFmt>
        <c:idx val="1"/>
        <c:spPr>
          <a:solidFill>
            <a:schemeClr val="accent1"/>
          </a:solidFill>
          <a:ln>
            <a:noFill/>
          </a:ln>
          <a:effectLst/>
        </c:spPr>
        <c:marker>
          <c:symbol val="none"/>
        </c:marker>
      </c:pivotFmt>
      <c:pivotFmt>
        <c:idx val="2"/>
        <c:spPr>
          <a:solidFill>
            <a:schemeClr val="accent1"/>
          </a:solidFill>
          <a:ln>
            <a:noFill/>
          </a:ln>
          <a:effectLst/>
        </c:spPr>
      </c:pivotFmt>
      <c:pivotFmt>
        <c:idx val="3"/>
        <c:spPr>
          <a:solidFill>
            <a:schemeClr val="accent1"/>
          </a:solidFill>
          <a:ln>
            <a:noFill/>
          </a:ln>
          <a:effectLst/>
        </c:spPr>
      </c:pivotFmt>
      <c:pivotFmt>
        <c:idx val="4"/>
        <c:spPr>
          <a:solidFill>
            <a:schemeClr val="accent1"/>
          </a:solidFill>
          <a:ln>
            <a:noFill/>
          </a:ln>
          <a:effectLst/>
        </c:spPr>
      </c:pivotFmt>
      <c:pivotFmt>
        <c:idx val="5"/>
        <c:spPr>
          <a:solidFill>
            <a:schemeClr val="accent1"/>
          </a:solidFill>
          <a:ln>
            <a:noFill/>
          </a:ln>
          <a:effectLst/>
        </c:spPr>
      </c:pivotFmt>
      <c:pivotFmt>
        <c:idx val="6"/>
        <c:spPr>
          <a:solidFill>
            <a:schemeClr val="accent1"/>
          </a:solidFill>
          <a:ln>
            <a:noFill/>
          </a:ln>
          <a:effectLst/>
        </c:spPr>
      </c:pivotFmt>
      <c:pivotFmt>
        <c:idx val="7"/>
        <c:spPr>
          <a:solidFill>
            <a:schemeClr val="accent1"/>
          </a:solidFill>
          <a:ln>
            <a:noFill/>
          </a:ln>
          <a:effectLst/>
        </c:spPr>
        <c:marker>
          <c:symbol val="none"/>
        </c:marker>
      </c:pivotFmt>
      <c:pivotFmt>
        <c:idx val="8"/>
        <c:spPr>
          <a:solidFill>
            <a:schemeClr val="accent1"/>
          </a:solidFill>
          <a:ln>
            <a:noFill/>
          </a:ln>
          <a:effectLst/>
        </c:spPr>
      </c:pivotFmt>
      <c:pivotFmt>
        <c:idx val="9"/>
        <c:spPr>
          <a:solidFill>
            <a:schemeClr val="accent1"/>
          </a:solidFill>
          <a:ln>
            <a:noFill/>
          </a:ln>
          <a:effectLst/>
        </c:spPr>
      </c:pivotFmt>
      <c:pivotFmt>
        <c:idx val="10"/>
        <c:spPr>
          <a:solidFill>
            <a:schemeClr val="accent1"/>
          </a:solidFill>
          <a:ln>
            <a:noFill/>
          </a:ln>
          <a:effectLst/>
        </c:spPr>
      </c:pivotFmt>
      <c:pivotFmt>
        <c:idx val="11"/>
        <c:spPr>
          <a:solidFill>
            <a:schemeClr val="accent1"/>
          </a:solidFill>
          <a:ln>
            <a:noFill/>
          </a:ln>
          <a:effectLst/>
        </c:spPr>
      </c:pivotFmt>
      <c:pivotFmt>
        <c:idx val="12"/>
        <c:spPr>
          <a:solidFill>
            <a:schemeClr val="accent1"/>
          </a:solidFill>
          <a:ln>
            <a:noFill/>
          </a:ln>
          <a:effectLst/>
        </c:spPr>
      </c:pivotFmt>
    </c:pivotFmts>
    <c:plotArea>
      <c:layout/>
      <c:pieChart>
        <c:varyColors val="1"/>
        <c:ser>
          <c:idx val="0"/>
          <c:order val="0"/>
          <c:tx>
            <c:strRef>
              <c:f>DinamicasII!$B$3</c:f>
              <c:strCache>
                <c:ptCount val="1"/>
                <c:pt idx="0">
                  <c:v>Total</c:v>
                </c:pt>
              </c:strCache>
            </c:strRef>
          </c:tx>
          <c:dPt>
            <c:idx val="0"/>
            <c:bubble3D val="0"/>
            <c:spPr>
              <a:solidFill>
                <a:schemeClr val="accent1"/>
              </a:solidFill>
              <a:ln>
                <a:noFill/>
              </a:ln>
              <a:effectLst/>
            </c:spPr>
          </c:dPt>
          <c:dPt>
            <c:idx val="1"/>
            <c:bubble3D val="0"/>
            <c:spPr>
              <a:solidFill>
                <a:schemeClr val="accent2"/>
              </a:solidFill>
              <a:ln>
                <a:noFill/>
              </a:ln>
              <a:effectLst/>
            </c:spPr>
          </c:dPt>
          <c:dPt>
            <c:idx val="2"/>
            <c:bubble3D val="0"/>
            <c:spPr>
              <a:solidFill>
                <a:schemeClr val="accent3"/>
              </a:solidFill>
              <a:ln>
                <a:noFill/>
              </a:ln>
              <a:effectLst/>
            </c:spPr>
          </c:dPt>
          <c:dPt>
            <c:idx val="3"/>
            <c:bubble3D val="0"/>
            <c:spPr>
              <a:solidFill>
                <a:schemeClr val="accent4"/>
              </a:solidFill>
              <a:ln>
                <a:noFill/>
              </a:ln>
              <a:effectLst/>
            </c:spPr>
          </c:dPt>
          <c:dPt>
            <c:idx val="4"/>
            <c:bubble3D val="0"/>
            <c:spPr>
              <a:solidFill>
                <a:schemeClr val="accent5"/>
              </a:solidFill>
              <a:ln>
                <a:noFill/>
              </a:ln>
              <a:effectLst/>
            </c:spPr>
          </c:dPt>
          <c:cat>
            <c:strRef>
              <c:f>DinamicasII!$A$4:$A$9</c:f>
              <c:strCache>
                <c:ptCount val="5"/>
                <c:pt idx="0">
                  <c:v>Cuerpo de Bomberos</c:v>
                </c:pt>
                <c:pt idx="1">
                  <c:v>Entidad Publica</c:v>
                </c:pt>
                <c:pt idx="2">
                  <c:v>N/A</c:v>
                </c:pt>
                <c:pt idx="3">
                  <c:v>Persona Juridica</c:v>
                </c:pt>
                <c:pt idx="4">
                  <c:v>Persona Natural</c:v>
                </c:pt>
              </c:strCache>
            </c:strRef>
          </c:cat>
          <c:val>
            <c:numRef>
              <c:f>DinamicasII!$B$4:$B$9</c:f>
              <c:numCache>
                <c:formatCode>General</c:formatCode>
                <c:ptCount val="5"/>
                <c:pt idx="0">
                  <c:v>40</c:v>
                </c:pt>
                <c:pt idx="1">
                  <c:v>3</c:v>
                </c:pt>
                <c:pt idx="2">
                  <c:v>1</c:v>
                </c:pt>
                <c:pt idx="3">
                  <c:v>3</c:v>
                </c:pt>
                <c:pt idx="4">
                  <c:v>1</c:v>
                </c:pt>
              </c:numCache>
            </c:numRef>
          </c:val>
        </c:ser>
        <c:dLbls>
          <c:showLegendKey val="0"/>
          <c:showVal val="0"/>
          <c:showCatName val="0"/>
          <c:showSerName val="0"/>
          <c:showPercent val="0"/>
          <c:showBubbleSize val="0"/>
          <c:showLeaderLines val="1"/>
        </c:dLbls>
        <c:firstSliceAng val="0"/>
      </c:pieChart>
      <c:spPr>
        <a:noFill/>
        <a:ln>
          <a:noFill/>
        </a:ln>
        <a:effectLst/>
      </c:spPr>
    </c:plotArea>
    <c:legend>
      <c:legendPos val="r"/>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s-ES"/>
        </a:p>
      </c:txPr>
    </c:legend>
    <c:plotVisOnly val="1"/>
    <c:dispBlanksAs val="gap"/>
    <c:showDLblsOverMax val="0"/>
  </c:chart>
  <c:spPr>
    <a:noFill/>
    <a:ln>
      <a:noFill/>
    </a:ln>
    <a:effectLst/>
  </c:spPr>
  <c:txPr>
    <a:bodyPr/>
    <a:lstStyle/>
    <a:p>
      <a:pPr>
        <a:defRPr/>
      </a:pPr>
      <a:endParaRPr lang="es-ES"/>
    </a:p>
  </c:txPr>
  <c:externalData r:id="rId3">
    <c:autoUpdate val="0"/>
  </c:externalData>
  <c:extLst>
    <c:ext xmlns:c14="http://schemas.microsoft.com/office/drawing/2007/8/2/chart" uri="{781A3756-C4B2-4CAC-9D66-4F8BD8637D16}">
      <c14:pivotOptions>
        <c14:dropZoneFilter val="1"/>
        <c14:dropZoneCategories val="1"/>
        <c14:dropZoneData val="1"/>
        <c14:dropZoneSeries val="1"/>
        <c14:dropZonesVisible val="1"/>
      </c14:pivotOptions>
    </c:ext>
  </c:extLst>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s-ES"/>
  <c:roundedCorners val="0"/>
  <mc:AlternateContent xmlns:mc="http://schemas.openxmlformats.org/markup-compatibility/2006">
    <mc:Choice xmlns:c14="http://schemas.microsoft.com/office/drawing/2007/8/2/chart" Requires="c14">
      <c14:style val="106"/>
    </mc:Choice>
    <mc:Fallback>
      <c:style val="6"/>
    </mc:Fallback>
  </mc:AlternateContent>
  <c:clrMapOvr bg1="lt1" tx1="dk1" bg2="lt2" tx2="dk2" accent1="accent1" accent2="accent2" accent3="accent3" accent4="accent4" accent5="accent5" accent6="accent6" hlink="hlink" folHlink="folHlink"/>
  <c:pivotSource>
    <c:name>[Encuestas Satisfaccion Semestre I 2019.xlsx]DinamicasII!Tabla dinámica9</c:name>
    <c:fmtId val="3"/>
  </c:pivotSource>
  <c:chart>
    <c:autoTitleDeleted val="1"/>
    <c:pivotFmts>
      <c:pivotFmt>
        <c:idx val="0"/>
        <c:dLbl>
          <c:idx val="0"/>
          <c:dLblPos val="outEnd"/>
          <c:showLegendKey val="0"/>
          <c:showVal val="1"/>
          <c:showCatName val="0"/>
          <c:showSerName val="0"/>
          <c:showPercent val="0"/>
          <c:showBubbleSize val="0"/>
          <c:extLst xmlns:c16r2="http://schemas.microsoft.com/office/drawing/2015/06/chart">
            <c:ext xmlns:c15="http://schemas.microsoft.com/office/drawing/2012/chart" uri="{CE6537A1-D6FC-4f65-9D91-7224C49458BB}"/>
          </c:extLst>
        </c:dLbl>
      </c:pivotFmt>
      <c:pivotFmt>
        <c:idx val="1"/>
        <c:spPr>
          <a:noFill/>
          <a:ln w="25400" cap="flat" cmpd="sng" algn="ctr">
            <a:solidFill>
              <a:schemeClr val="accent4"/>
            </a:solidFill>
            <a:miter lim="800000"/>
          </a:ln>
          <a:effectLst/>
        </c:spPr>
        <c:marker>
          <c:symbol val="none"/>
        </c:marker>
      </c:pivotFmt>
      <c:pivotFmt>
        <c:idx val="2"/>
        <c:spPr>
          <a:noFill/>
          <a:ln w="25400" cap="flat" cmpd="sng" algn="ctr">
            <a:solidFill>
              <a:schemeClr val="accent4"/>
            </a:solidFill>
            <a:miter lim="800000"/>
          </a:ln>
          <a:effectLst/>
        </c:spPr>
        <c:marker>
          <c:symbol val="none"/>
        </c:marker>
      </c:pivotFmt>
      <c:pivotFmt>
        <c:idx val="3"/>
        <c:spPr>
          <a:noFill/>
          <a:ln w="25400" cap="flat" cmpd="sng" algn="ctr">
            <a:solidFill>
              <a:schemeClr val="accent4"/>
            </a:solidFill>
            <a:miter lim="800000"/>
          </a:ln>
          <a:effectLst/>
        </c:spPr>
        <c:marker>
          <c:symbol val="none"/>
        </c:marker>
      </c:pivotFmt>
    </c:pivotFmts>
    <c:plotArea>
      <c:layout/>
      <c:barChart>
        <c:barDir val="bar"/>
        <c:grouping val="clustered"/>
        <c:varyColors val="0"/>
        <c:ser>
          <c:idx val="0"/>
          <c:order val="0"/>
          <c:tx>
            <c:strRef>
              <c:f>DinamicasII!$B$100</c:f>
              <c:strCache>
                <c:ptCount val="1"/>
                <c:pt idx="0">
                  <c:v>Total</c:v>
                </c:pt>
              </c:strCache>
            </c:strRef>
          </c:tx>
          <c:spPr>
            <a:gradFill rotWithShape="1">
              <a:gsLst>
                <a:gs pos="0">
                  <a:schemeClr val="accent4">
                    <a:satMod val="103000"/>
                    <a:lumMod val="102000"/>
                    <a:tint val="94000"/>
                  </a:schemeClr>
                </a:gs>
                <a:gs pos="50000">
                  <a:schemeClr val="accent4">
                    <a:satMod val="110000"/>
                    <a:lumMod val="100000"/>
                    <a:shade val="100000"/>
                  </a:schemeClr>
                </a:gs>
                <a:gs pos="100000">
                  <a:schemeClr val="accent4">
                    <a:lumMod val="99000"/>
                    <a:satMod val="120000"/>
                    <a:shade val="78000"/>
                  </a:schemeClr>
                </a:gs>
              </a:gsLst>
              <a:lin ang="5400000" scaled="0"/>
            </a:gradFill>
            <a:ln>
              <a:noFill/>
            </a:ln>
            <a:effectLst>
              <a:outerShdw blurRad="57150" dist="19050" dir="5400000" algn="ctr" rotWithShape="0">
                <a:srgbClr val="000000">
                  <a:alpha val="63000"/>
                </a:srgbClr>
              </a:outerShdw>
            </a:effectLst>
          </c:spPr>
          <c:invertIfNegative val="0"/>
          <c:dLbls>
            <c:delete val="1"/>
          </c:dLbls>
          <c:cat>
            <c:strRef>
              <c:f>DinamicasII!$A$101:$A$103</c:f>
              <c:strCache>
                <c:ptCount val="2"/>
                <c:pt idx="0">
                  <c:v>Presencial</c:v>
                </c:pt>
                <c:pt idx="1">
                  <c:v>Telefonico</c:v>
                </c:pt>
              </c:strCache>
            </c:strRef>
          </c:cat>
          <c:val>
            <c:numRef>
              <c:f>DinamicasII!$B$101:$B$103</c:f>
              <c:numCache>
                <c:formatCode>General</c:formatCode>
                <c:ptCount val="2"/>
                <c:pt idx="0">
                  <c:v>46</c:v>
                </c:pt>
                <c:pt idx="1">
                  <c:v>2</c:v>
                </c:pt>
              </c:numCache>
            </c:numRef>
          </c:val>
          <c:extLst xmlns:c16r2="http://schemas.microsoft.com/office/drawing/2015/06/chart">
            <c:ext xmlns:c16="http://schemas.microsoft.com/office/drawing/2014/chart" uri="{C3380CC4-5D6E-409C-BE32-E72D297353CC}">
              <c16:uniqueId val="{00000000-2747-4E2A-BB05-871548185AAF}"/>
            </c:ext>
          </c:extLst>
        </c:ser>
        <c:dLbls>
          <c:dLblPos val="outEnd"/>
          <c:showLegendKey val="0"/>
          <c:showVal val="1"/>
          <c:showCatName val="0"/>
          <c:showSerName val="0"/>
          <c:showPercent val="0"/>
          <c:showBubbleSize val="0"/>
        </c:dLbls>
        <c:gapWidth val="115"/>
        <c:overlap val="-20"/>
        <c:axId val="224034376"/>
        <c:axId val="224034768"/>
      </c:barChart>
      <c:catAx>
        <c:axId val="224034376"/>
        <c:scaling>
          <c:orientation val="minMax"/>
        </c:scaling>
        <c:delete val="0"/>
        <c:axPos val="l"/>
        <c:numFmt formatCode="General" sourceLinked="1"/>
        <c:majorTickMark val="none"/>
        <c:minorTickMark val="none"/>
        <c:tickLblPos val="nextTo"/>
        <c:spPr>
          <a:noFill/>
          <a:ln w="12700"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s-ES"/>
          </a:p>
        </c:txPr>
        <c:crossAx val="224034768"/>
        <c:crosses val="autoZero"/>
        <c:auto val="1"/>
        <c:lblAlgn val="ctr"/>
        <c:lblOffset val="100"/>
        <c:noMultiLvlLbl val="0"/>
      </c:catAx>
      <c:valAx>
        <c:axId val="224034768"/>
        <c:scaling>
          <c:orientation val="minMax"/>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s-ES"/>
          </a:p>
        </c:txPr>
        <c:crossAx val="224034376"/>
        <c:crosses val="autoZero"/>
        <c:crossBetween val="between"/>
      </c:valAx>
      <c:spPr>
        <a:noFill/>
        <a:ln>
          <a:noFill/>
        </a:ln>
        <a:effectLst/>
      </c:spPr>
    </c:plotArea>
    <c:legend>
      <c:legendPos val="r"/>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s-ES"/>
        </a:p>
      </c:txPr>
    </c:legend>
    <c:plotVisOnly val="1"/>
    <c:dispBlanksAs val="gap"/>
    <c:showDLblsOverMax val="0"/>
  </c:chart>
  <c:spPr>
    <a:solidFill>
      <a:schemeClr val="bg1"/>
    </a:solidFill>
    <a:ln w="9525" cap="flat" cmpd="sng" algn="ctr">
      <a:solidFill>
        <a:schemeClr val="tx1">
          <a:lumMod val="15000"/>
          <a:lumOff val="85000"/>
        </a:schemeClr>
      </a:solidFill>
      <a:round/>
    </a:ln>
    <a:effectLst/>
  </c:spPr>
  <c:txPr>
    <a:bodyPr/>
    <a:lstStyle/>
    <a:p>
      <a:pPr>
        <a:defRPr/>
      </a:pPr>
      <a:endParaRPr lang="es-ES"/>
    </a:p>
  </c:txPr>
  <c:externalData r:id="rId4">
    <c:autoUpdate val="0"/>
  </c:externalData>
  <c:extLst xmlns:c16r2="http://schemas.microsoft.com/office/drawing/2015/06/chart">
    <c:ext xmlns:c16="http://schemas.microsoft.com/office/drawing/2014/chart" uri="{E28EC0CA-F0BB-4C9C-879D-F8772B89E7AC}">
      <c16:pivotOptions16>
        <c16:showExpandCollapseFieldButtons val="1"/>
      </c16:pivotOptions16>
    </c:ext>
    <c:ext xmlns:c14="http://schemas.microsoft.com/office/drawing/2007/8/2/chart" uri="{781A3756-C4B2-4CAC-9D66-4F8BD8637D16}">
      <c14:pivotOptions>
        <c14:dropZoneFilter val="1"/>
        <c14:dropZoneCategories val="1"/>
        <c14:dropZoneData val="1"/>
        <c14:dropZoneSeries val="1"/>
        <c14:dropZonesVisible val="1"/>
      </c14:pivotOptions>
    </c:ext>
  </c:extLst>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pivotSource>
    <c:name>[Encuestas Satisfaccion Semestre I 2019.xlsx]DinamicasII!Tabla dinámica2</c:name>
    <c:fmtId val="3"/>
  </c:pivotSource>
  <c:chart>
    <c:autoTitleDeleted val="1"/>
    <c:pivotFmts>
      <c:pivotFmt>
        <c:idx val="0"/>
        <c:spPr>
          <a:solidFill>
            <a:schemeClr val="accent1"/>
          </a:solidFill>
          <a:ln>
            <a:noFill/>
          </a:ln>
          <a:effectLst/>
        </c:spPr>
        <c:marker>
          <c:symbol val="none"/>
        </c:marker>
      </c:pivotFmt>
      <c:pivotFmt>
        <c:idx val="1"/>
        <c:spPr>
          <a:solidFill>
            <a:schemeClr val="accent1"/>
          </a:solidFill>
          <a:ln>
            <a:noFill/>
          </a:ln>
          <a:effectLst/>
        </c:spPr>
        <c:marker>
          <c:symbol val="none"/>
        </c:marker>
      </c:pivotFmt>
      <c:pivotFmt>
        <c:idx val="2"/>
        <c:spPr>
          <a:solidFill>
            <a:schemeClr val="accent1"/>
          </a:solidFill>
          <a:ln>
            <a:noFill/>
          </a:ln>
          <a:effectLst/>
        </c:spPr>
        <c:marker>
          <c:symbol val="none"/>
        </c:marker>
      </c:pivotFmt>
    </c:pivotFmts>
    <c:plotArea>
      <c:layout/>
      <c:barChart>
        <c:barDir val="col"/>
        <c:grouping val="clustered"/>
        <c:varyColors val="0"/>
        <c:ser>
          <c:idx val="0"/>
          <c:order val="0"/>
          <c:tx>
            <c:strRef>
              <c:f>DinamicasII!$B$14</c:f>
              <c:strCache>
                <c:ptCount val="1"/>
                <c:pt idx="0">
                  <c:v>Total</c:v>
                </c:pt>
              </c:strCache>
            </c:strRef>
          </c:tx>
          <c:spPr>
            <a:solidFill>
              <a:schemeClr val="accent1"/>
            </a:solidFill>
            <a:ln>
              <a:noFill/>
            </a:ln>
            <a:effectLst/>
          </c:spPr>
          <c:invertIfNegative val="0"/>
          <c:cat>
            <c:strRef>
              <c:f>DinamicasII!$A$15:$A$34</c:f>
              <c:strCache>
                <c:ptCount val="19"/>
                <c:pt idx="0">
                  <c:v>Antioquia</c:v>
                </c:pt>
                <c:pt idx="1">
                  <c:v>Atlantico</c:v>
                </c:pt>
                <c:pt idx="2">
                  <c:v>Bogota D.C</c:v>
                </c:pt>
                <c:pt idx="3">
                  <c:v>Bolivar</c:v>
                </c:pt>
                <c:pt idx="4">
                  <c:v>Boyaca</c:v>
                </c:pt>
                <c:pt idx="5">
                  <c:v>Caldas</c:v>
                </c:pt>
                <c:pt idx="6">
                  <c:v>Caqueta</c:v>
                </c:pt>
                <c:pt idx="7">
                  <c:v>Cauca</c:v>
                </c:pt>
                <c:pt idx="8">
                  <c:v>Cesar</c:v>
                </c:pt>
                <c:pt idx="9">
                  <c:v>Cundinamarca</c:v>
                </c:pt>
                <c:pt idx="10">
                  <c:v>Huila</c:v>
                </c:pt>
                <c:pt idx="11">
                  <c:v>Magdalena</c:v>
                </c:pt>
                <c:pt idx="12">
                  <c:v>Meta</c:v>
                </c:pt>
                <c:pt idx="13">
                  <c:v>N/A</c:v>
                </c:pt>
                <c:pt idx="14">
                  <c:v>Putumayo</c:v>
                </c:pt>
                <c:pt idx="15">
                  <c:v>Santander</c:v>
                </c:pt>
                <c:pt idx="16">
                  <c:v>Sucre</c:v>
                </c:pt>
                <c:pt idx="17">
                  <c:v>Tolima</c:v>
                </c:pt>
                <c:pt idx="18">
                  <c:v>Valle del cauca</c:v>
                </c:pt>
              </c:strCache>
            </c:strRef>
          </c:cat>
          <c:val>
            <c:numRef>
              <c:f>DinamicasII!$B$15:$B$34</c:f>
              <c:numCache>
                <c:formatCode>General</c:formatCode>
                <c:ptCount val="19"/>
                <c:pt idx="0">
                  <c:v>1</c:v>
                </c:pt>
                <c:pt idx="1">
                  <c:v>5</c:v>
                </c:pt>
                <c:pt idx="2">
                  <c:v>5</c:v>
                </c:pt>
                <c:pt idx="3">
                  <c:v>4</c:v>
                </c:pt>
                <c:pt idx="4">
                  <c:v>9</c:v>
                </c:pt>
                <c:pt idx="5">
                  <c:v>1</c:v>
                </c:pt>
                <c:pt idx="6">
                  <c:v>2</c:v>
                </c:pt>
                <c:pt idx="7">
                  <c:v>1</c:v>
                </c:pt>
                <c:pt idx="8">
                  <c:v>1</c:v>
                </c:pt>
                <c:pt idx="9">
                  <c:v>7</c:v>
                </c:pt>
                <c:pt idx="10">
                  <c:v>1</c:v>
                </c:pt>
                <c:pt idx="11">
                  <c:v>1</c:v>
                </c:pt>
                <c:pt idx="12">
                  <c:v>1</c:v>
                </c:pt>
                <c:pt idx="13">
                  <c:v>2</c:v>
                </c:pt>
                <c:pt idx="14">
                  <c:v>1</c:v>
                </c:pt>
                <c:pt idx="15">
                  <c:v>3</c:v>
                </c:pt>
                <c:pt idx="16">
                  <c:v>1</c:v>
                </c:pt>
                <c:pt idx="17">
                  <c:v>1</c:v>
                </c:pt>
                <c:pt idx="18">
                  <c:v>1</c:v>
                </c:pt>
              </c:numCache>
            </c:numRef>
          </c:val>
        </c:ser>
        <c:dLbls>
          <c:showLegendKey val="0"/>
          <c:showVal val="0"/>
          <c:showCatName val="0"/>
          <c:showSerName val="0"/>
          <c:showPercent val="0"/>
          <c:showBubbleSize val="0"/>
        </c:dLbls>
        <c:gapWidth val="219"/>
        <c:overlap val="-27"/>
        <c:axId val="264874224"/>
        <c:axId val="264874616"/>
      </c:barChart>
      <c:catAx>
        <c:axId val="26487422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s-ES"/>
          </a:p>
        </c:txPr>
        <c:crossAx val="264874616"/>
        <c:crosses val="autoZero"/>
        <c:auto val="1"/>
        <c:lblAlgn val="ctr"/>
        <c:lblOffset val="100"/>
        <c:noMultiLvlLbl val="0"/>
      </c:catAx>
      <c:valAx>
        <c:axId val="264874616"/>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s-ES"/>
          </a:p>
        </c:txPr>
        <c:crossAx val="264874224"/>
        <c:crosses val="autoZero"/>
        <c:crossBetween val="between"/>
      </c:valAx>
      <c:spPr>
        <a:noFill/>
        <a:ln>
          <a:noFill/>
        </a:ln>
        <a:effectLst/>
      </c:spPr>
    </c:plotArea>
    <c:legend>
      <c:legendPos val="r"/>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s-ES"/>
        </a:p>
      </c:txPr>
    </c:legend>
    <c:plotVisOnly val="1"/>
    <c:dispBlanksAs val="gap"/>
    <c:showDLblsOverMax val="0"/>
  </c:chart>
  <c:spPr>
    <a:noFill/>
    <a:ln>
      <a:noFill/>
    </a:ln>
    <a:effectLst/>
  </c:spPr>
  <c:txPr>
    <a:bodyPr/>
    <a:lstStyle/>
    <a:p>
      <a:pPr>
        <a:defRPr/>
      </a:pPr>
      <a:endParaRPr lang="es-ES"/>
    </a:p>
  </c:txPr>
  <c:externalData r:id="rId3">
    <c:autoUpdate val="0"/>
  </c:externalData>
  <c:extLst>
    <c:ext xmlns:c14="http://schemas.microsoft.com/office/drawing/2007/8/2/chart" uri="{781A3756-C4B2-4CAC-9D66-4F8BD8637D16}">
      <c14:pivotOptions>
        <c14:dropZoneFilter val="1"/>
        <c14:dropZoneCategories val="1"/>
        <c14:dropZoneData val="1"/>
        <c14:dropZoneSeries val="1"/>
        <c14:dropZonesVisible val="1"/>
      </c14:pivotOptions>
    </c:ext>
  </c:extLst>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s-ES"/>
  <c:roundedCorners val="0"/>
  <mc:AlternateContent xmlns:mc="http://schemas.openxmlformats.org/markup-compatibility/2006">
    <mc:Choice xmlns:c14="http://schemas.microsoft.com/office/drawing/2007/8/2/chart" Requires="c14">
      <c14:style val="104"/>
    </mc:Choice>
    <mc:Fallback>
      <c:style val="4"/>
    </mc:Fallback>
  </mc:AlternateContent>
  <c:clrMapOvr bg1="lt1" tx1="dk1" bg2="lt2" tx2="dk2" accent1="accent1" accent2="accent2" accent3="accent3" accent4="accent4" accent5="accent5" accent6="accent6" hlink="hlink" folHlink="folHlink"/>
  <c:pivotSource>
    <c:name>[Encuestas Satisfaccion Semestre I 2019.xlsx]DinamicasII!Tabla dinámica3</c:name>
    <c:fmtId val="3"/>
  </c:pivotSource>
  <c:chart>
    <c:autoTitleDeleted val="1"/>
    <c:pivotFmts>
      <c:pivotFmt>
        <c:idx val="0"/>
      </c:pivotFmt>
      <c:pivotFmt>
        <c:idx val="1"/>
      </c:pivotFmt>
      <c:pivotFmt>
        <c:idx val="2"/>
        <c:spPr>
          <a:gradFill rotWithShape="1">
            <a:gsLst>
              <a:gs pos="0">
                <a:schemeClr val="accent2">
                  <a:satMod val="103000"/>
                  <a:lumMod val="102000"/>
                  <a:tint val="94000"/>
                </a:schemeClr>
              </a:gs>
              <a:gs pos="50000">
                <a:schemeClr val="accent2">
                  <a:satMod val="110000"/>
                  <a:lumMod val="100000"/>
                  <a:shade val="100000"/>
                </a:schemeClr>
              </a:gs>
              <a:gs pos="100000">
                <a:schemeClr val="accent2">
                  <a:lumMod val="99000"/>
                  <a:satMod val="120000"/>
                  <a:shade val="78000"/>
                </a:schemeClr>
              </a:gs>
            </a:gsLst>
            <a:lin ang="5400000" scaled="0"/>
          </a:gradFill>
          <a:ln>
            <a:noFill/>
          </a:ln>
          <a:effectLst/>
          <a:sp3d/>
        </c:spPr>
        <c:marker>
          <c:symbol val="none"/>
        </c:marker>
      </c:pivotFmt>
      <c:pivotFmt>
        <c:idx val="3"/>
        <c:spPr>
          <a:gradFill rotWithShape="1">
            <a:gsLst>
              <a:gs pos="0">
                <a:schemeClr val="accent2">
                  <a:satMod val="103000"/>
                  <a:lumMod val="102000"/>
                  <a:tint val="94000"/>
                </a:schemeClr>
              </a:gs>
              <a:gs pos="50000">
                <a:schemeClr val="accent2">
                  <a:satMod val="110000"/>
                  <a:lumMod val="100000"/>
                  <a:shade val="100000"/>
                </a:schemeClr>
              </a:gs>
              <a:gs pos="100000">
                <a:schemeClr val="accent2">
                  <a:lumMod val="99000"/>
                  <a:satMod val="120000"/>
                  <a:shade val="78000"/>
                </a:schemeClr>
              </a:gs>
            </a:gsLst>
            <a:lin ang="5400000" scaled="0"/>
          </a:gradFill>
          <a:ln>
            <a:noFill/>
          </a:ln>
          <a:effectLst/>
          <a:sp3d/>
        </c:spPr>
        <c:marker>
          <c:symbol val="none"/>
        </c:marker>
      </c:pivotFmt>
    </c:pivotFmts>
    <c:view3D>
      <c:rotX val="15"/>
      <c:rotY val="20"/>
      <c:depthPercent val="100"/>
      <c:rAngAx val="1"/>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manualLayout>
          <c:layoutTarget val="inner"/>
          <c:xMode val="edge"/>
          <c:yMode val="edge"/>
          <c:x val="0.22695818182648586"/>
          <c:y val="9.9216066341618794E-2"/>
          <c:w val="0.67744688736718506"/>
          <c:h val="0.72956792584471242"/>
        </c:manualLayout>
      </c:layout>
      <c:bar3DChart>
        <c:barDir val="bar"/>
        <c:grouping val="clustered"/>
        <c:varyColors val="0"/>
        <c:ser>
          <c:idx val="0"/>
          <c:order val="0"/>
          <c:tx>
            <c:strRef>
              <c:f>DinamicasII!$B$39</c:f>
              <c:strCache>
                <c:ptCount val="1"/>
                <c:pt idx="0">
                  <c:v>Total</c:v>
                </c:pt>
              </c:strCache>
            </c:strRef>
          </c:tx>
          <c:spPr>
            <a:gradFill rotWithShape="1">
              <a:gsLst>
                <a:gs pos="0">
                  <a:schemeClr val="accent2">
                    <a:satMod val="103000"/>
                    <a:lumMod val="102000"/>
                    <a:tint val="94000"/>
                  </a:schemeClr>
                </a:gs>
                <a:gs pos="50000">
                  <a:schemeClr val="accent2">
                    <a:satMod val="110000"/>
                    <a:lumMod val="100000"/>
                    <a:shade val="100000"/>
                  </a:schemeClr>
                </a:gs>
                <a:gs pos="100000">
                  <a:schemeClr val="accent2">
                    <a:lumMod val="99000"/>
                    <a:satMod val="120000"/>
                    <a:shade val="78000"/>
                  </a:schemeClr>
                </a:gs>
              </a:gsLst>
              <a:lin ang="5400000" scaled="0"/>
            </a:gradFill>
            <a:ln>
              <a:noFill/>
            </a:ln>
            <a:effectLst/>
            <a:sp3d/>
          </c:spPr>
          <c:invertIfNegative val="0"/>
          <c:cat>
            <c:strRef>
              <c:f>DinamicasII!$A$40:$A$45</c:f>
              <c:strCache>
                <c:ptCount val="5"/>
                <c:pt idx="0">
                  <c:v>Aval y reconocimiento de instructores</c:v>
                </c:pt>
                <c:pt idx="1">
                  <c:v>Implementacion de planes, programas y estrategias</c:v>
                </c:pt>
                <c:pt idx="2">
                  <c:v>N/A</c:v>
                </c:pt>
                <c:pt idx="3">
                  <c:v>Otro</c:v>
                </c:pt>
                <c:pt idx="4">
                  <c:v>Reglamentos generales, tecnicos, administrativos y operativos de la actividad bomberil</c:v>
                </c:pt>
              </c:strCache>
            </c:strRef>
          </c:cat>
          <c:val>
            <c:numRef>
              <c:f>DinamicasII!$B$40:$B$45</c:f>
              <c:numCache>
                <c:formatCode>General</c:formatCode>
                <c:ptCount val="5"/>
                <c:pt idx="0">
                  <c:v>1</c:v>
                </c:pt>
                <c:pt idx="1">
                  <c:v>1</c:v>
                </c:pt>
                <c:pt idx="2">
                  <c:v>28</c:v>
                </c:pt>
                <c:pt idx="3">
                  <c:v>11</c:v>
                </c:pt>
                <c:pt idx="4">
                  <c:v>7</c:v>
                </c:pt>
              </c:numCache>
            </c:numRef>
          </c:val>
          <c:extLst xmlns:c16r2="http://schemas.microsoft.com/office/drawing/2015/06/chart">
            <c:ext xmlns:c16="http://schemas.microsoft.com/office/drawing/2014/chart" uri="{C3380CC4-5D6E-409C-BE32-E72D297353CC}">
              <c16:uniqueId val="{00000000-958B-4DDA-A464-4A26891D0D5D}"/>
            </c:ext>
          </c:extLst>
        </c:ser>
        <c:dLbls>
          <c:showLegendKey val="0"/>
          <c:showVal val="0"/>
          <c:showCatName val="0"/>
          <c:showSerName val="0"/>
          <c:showPercent val="0"/>
          <c:showBubbleSize val="0"/>
        </c:dLbls>
        <c:gapWidth val="150"/>
        <c:shape val="box"/>
        <c:axId val="221365120"/>
        <c:axId val="264875792"/>
        <c:axId val="0"/>
      </c:bar3DChart>
      <c:catAx>
        <c:axId val="221365120"/>
        <c:scaling>
          <c:orientation val="minMax"/>
        </c:scaling>
        <c:delete val="0"/>
        <c:axPos val="l"/>
        <c:numFmt formatCode="General" sourceLinked="1"/>
        <c:majorTickMark val="out"/>
        <c:minorTickMark val="none"/>
        <c:tickLblPos val="nextTo"/>
        <c:spPr>
          <a:noFill/>
          <a:ln w="9525" cap="flat" cmpd="sng" algn="ctr">
            <a:solidFill>
              <a:schemeClr val="tx2">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2"/>
                </a:solidFill>
                <a:latin typeface="+mn-lt"/>
                <a:ea typeface="+mn-ea"/>
                <a:cs typeface="+mn-cs"/>
              </a:defRPr>
            </a:pPr>
            <a:endParaRPr lang="es-ES"/>
          </a:p>
        </c:txPr>
        <c:crossAx val="264875792"/>
        <c:crosses val="autoZero"/>
        <c:auto val="1"/>
        <c:lblAlgn val="ctr"/>
        <c:lblOffset val="100"/>
        <c:noMultiLvlLbl val="0"/>
      </c:catAx>
      <c:valAx>
        <c:axId val="264875792"/>
        <c:scaling>
          <c:orientation val="minMax"/>
        </c:scaling>
        <c:delete val="0"/>
        <c:axPos val="b"/>
        <c:majorGridlines>
          <c:spPr>
            <a:ln w="9525" cap="flat" cmpd="sng" algn="ctr">
              <a:solidFill>
                <a:schemeClr val="tx2">
                  <a:lumMod val="15000"/>
                  <a:lumOff val="85000"/>
                </a:schemeClr>
              </a:solidFill>
              <a:round/>
            </a:ln>
            <a:effectLst/>
          </c:spPr>
        </c:majorGridlines>
        <c:numFmt formatCode="General" sourceLinked="1"/>
        <c:majorTickMark val="out"/>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2"/>
                </a:solidFill>
                <a:latin typeface="+mn-lt"/>
                <a:ea typeface="+mn-ea"/>
                <a:cs typeface="+mn-cs"/>
              </a:defRPr>
            </a:pPr>
            <a:endParaRPr lang="es-ES"/>
          </a:p>
        </c:txPr>
        <c:crossAx val="221365120"/>
        <c:crosses val="autoZero"/>
        <c:crossBetween val="between"/>
      </c:valAx>
      <c:spPr>
        <a:noFill/>
        <a:ln>
          <a:noFill/>
        </a:ln>
        <a:effectLst/>
      </c:spPr>
    </c:plotArea>
    <c:plotVisOnly val="1"/>
    <c:dispBlanksAs val="gap"/>
    <c:showDLblsOverMax val="0"/>
  </c:chart>
  <c:spPr>
    <a:solidFill>
      <a:schemeClr val="bg1"/>
    </a:solidFill>
    <a:ln w="9525" cap="flat" cmpd="sng" algn="ctr">
      <a:solidFill>
        <a:schemeClr val="tx2">
          <a:lumMod val="15000"/>
          <a:lumOff val="85000"/>
        </a:schemeClr>
      </a:solidFill>
      <a:round/>
    </a:ln>
    <a:effectLst/>
  </c:spPr>
  <c:txPr>
    <a:bodyPr/>
    <a:lstStyle/>
    <a:p>
      <a:pPr>
        <a:defRPr/>
      </a:pPr>
      <a:endParaRPr lang="es-ES"/>
    </a:p>
  </c:txPr>
  <c:externalData r:id="rId4">
    <c:autoUpdate val="0"/>
  </c:externalData>
  <c:extLst xmlns:c16r2="http://schemas.microsoft.com/office/drawing/2015/06/chart">
    <c:ext xmlns:c16="http://schemas.microsoft.com/office/drawing/2014/chart" uri="{E28EC0CA-F0BB-4C9C-879D-F8772B89E7AC}">
      <c16:pivotOptions16>
        <c16:showExpandCollapseFieldButtons val="1"/>
      </c16:pivotOptions16>
    </c:ext>
    <c:ext xmlns:c14="http://schemas.microsoft.com/office/drawing/2007/8/2/chart" uri="{781A3756-C4B2-4CAC-9D66-4F8BD8637D16}">
      <c14:pivotOptions>
        <c14:dropZoneFilter val="1"/>
        <c14:dropZoneCategories val="1"/>
        <c14:dropZoneData val="1"/>
        <c14:dropZonesVisible val="1"/>
      </c14:pivotOptions>
    </c:ext>
  </c:extLst>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s-ES"/>
  <c:roundedCorners val="0"/>
  <mc:AlternateContent xmlns:mc="http://schemas.openxmlformats.org/markup-compatibility/2006">
    <mc:Choice xmlns:c14="http://schemas.microsoft.com/office/drawing/2007/8/2/chart" Requires="c14">
      <c14:style val="103"/>
    </mc:Choice>
    <mc:Fallback>
      <c:style val="3"/>
    </mc:Fallback>
  </mc:AlternateContent>
  <c:chart>
    <c:autoTitleDeleted val="1"/>
    <c:plotArea>
      <c:layout/>
      <c:barChart>
        <c:barDir val="col"/>
        <c:grouping val="clustered"/>
        <c:varyColors val="0"/>
        <c:ser>
          <c:idx val="0"/>
          <c:order val="0"/>
          <c:tx>
            <c:strRef>
              <c:f>Hoja1!$B$1</c:f>
              <c:strCache>
                <c:ptCount val="1"/>
                <c:pt idx="0">
                  <c:v>Excelente</c:v>
                </c:pt>
              </c:strCache>
            </c:strRef>
          </c:tx>
          <c:spPr>
            <a:noFill/>
            <a:ln w="25400" cap="flat" cmpd="sng" algn="ctr">
              <a:solidFill>
                <a:schemeClr val="accent1">
                  <a:shade val="53000"/>
                </a:schemeClr>
              </a:solidFill>
              <a:miter lim="800000"/>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65000"/>
                        <a:lumOff val="35000"/>
                      </a:schemeClr>
                    </a:solidFill>
                    <a:latin typeface="+mn-lt"/>
                    <a:ea typeface="+mn-ea"/>
                    <a:cs typeface="+mn-cs"/>
                  </a:defRPr>
                </a:pPr>
                <a:endParaRPr lang="es-ES"/>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Hoja1!$A$2:$A$6</c:f>
              <c:strCache>
                <c:ptCount val="5"/>
                <c:pt idx="0">
                  <c:v>CORDIALIDAD Y DISPOSICIÓN DEL SERVIDOR</c:v>
                </c:pt>
                <c:pt idx="1">
                  <c:v>DISPONIBILIDAD DEL SERVIDOR PARA AYUDARLE A RESPONDER SUS DUDAS, INQUIETUDES O SOLICITUDES</c:v>
                </c:pt>
                <c:pt idx="2">
                  <c:v>CONOCIMIENTO Y DOMINIO DEL TEMA</c:v>
                </c:pt>
                <c:pt idx="3">
                  <c:v>CALIDAD RESPUESTA A SOLICITUD</c:v>
                </c:pt>
                <c:pt idx="4">
                  <c:v>TIEMPO DE ESPERA PARA ATENCIÓN</c:v>
                </c:pt>
              </c:strCache>
            </c:strRef>
          </c:cat>
          <c:val>
            <c:numRef>
              <c:f>Hoja1!$B$2:$B$6</c:f>
              <c:numCache>
                <c:formatCode>General</c:formatCode>
                <c:ptCount val="5"/>
                <c:pt idx="0">
                  <c:v>18</c:v>
                </c:pt>
                <c:pt idx="1">
                  <c:v>18</c:v>
                </c:pt>
                <c:pt idx="2">
                  <c:v>18</c:v>
                </c:pt>
                <c:pt idx="3">
                  <c:v>16</c:v>
                </c:pt>
                <c:pt idx="4">
                  <c:v>13</c:v>
                </c:pt>
              </c:numCache>
            </c:numRef>
          </c:val>
          <c:extLst xmlns:c16r2="http://schemas.microsoft.com/office/drawing/2015/06/chart">
            <c:ext xmlns:c16="http://schemas.microsoft.com/office/drawing/2014/chart" uri="{C3380CC4-5D6E-409C-BE32-E72D297353CC}">
              <c16:uniqueId val="{00000000-F665-46CE-ABEA-427BF6F35AB8}"/>
            </c:ext>
          </c:extLst>
        </c:ser>
        <c:ser>
          <c:idx val="1"/>
          <c:order val="1"/>
          <c:tx>
            <c:strRef>
              <c:f>Hoja1!$C$1</c:f>
              <c:strCache>
                <c:ptCount val="1"/>
                <c:pt idx="0">
                  <c:v>Bueno</c:v>
                </c:pt>
              </c:strCache>
            </c:strRef>
          </c:tx>
          <c:spPr>
            <a:noFill/>
            <a:ln w="25400" cap="flat" cmpd="sng" algn="ctr">
              <a:solidFill>
                <a:schemeClr val="accent1">
                  <a:shade val="76000"/>
                </a:schemeClr>
              </a:solidFill>
              <a:miter lim="800000"/>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65000"/>
                        <a:lumOff val="35000"/>
                      </a:schemeClr>
                    </a:solidFill>
                    <a:latin typeface="+mn-lt"/>
                    <a:ea typeface="+mn-ea"/>
                    <a:cs typeface="+mn-cs"/>
                  </a:defRPr>
                </a:pPr>
                <a:endParaRPr lang="es-ES"/>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Hoja1!$A$2:$A$6</c:f>
              <c:strCache>
                <c:ptCount val="5"/>
                <c:pt idx="0">
                  <c:v>CORDIALIDAD Y DISPOSICIÓN DEL SERVIDOR</c:v>
                </c:pt>
                <c:pt idx="1">
                  <c:v>DISPONIBILIDAD DEL SERVIDOR PARA AYUDARLE A RESPONDER SUS DUDAS, INQUIETUDES O SOLICITUDES</c:v>
                </c:pt>
                <c:pt idx="2">
                  <c:v>CONOCIMIENTO Y DOMINIO DEL TEMA</c:v>
                </c:pt>
                <c:pt idx="3">
                  <c:v>CALIDAD RESPUESTA A SOLICITUD</c:v>
                </c:pt>
                <c:pt idx="4">
                  <c:v>TIEMPO DE ESPERA PARA ATENCIÓN</c:v>
                </c:pt>
              </c:strCache>
            </c:strRef>
          </c:cat>
          <c:val>
            <c:numRef>
              <c:f>Hoja1!$C$2:$C$6</c:f>
              <c:numCache>
                <c:formatCode>General</c:formatCode>
                <c:ptCount val="5"/>
                <c:pt idx="0">
                  <c:v>2</c:v>
                </c:pt>
                <c:pt idx="1">
                  <c:v>2</c:v>
                </c:pt>
                <c:pt idx="2">
                  <c:v>2</c:v>
                </c:pt>
                <c:pt idx="3">
                  <c:v>4</c:v>
                </c:pt>
                <c:pt idx="4">
                  <c:v>6</c:v>
                </c:pt>
              </c:numCache>
            </c:numRef>
          </c:val>
          <c:extLst xmlns:c16r2="http://schemas.microsoft.com/office/drawing/2015/06/chart">
            <c:ext xmlns:c16="http://schemas.microsoft.com/office/drawing/2014/chart" uri="{C3380CC4-5D6E-409C-BE32-E72D297353CC}">
              <c16:uniqueId val="{00000001-F665-46CE-ABEA-427BF6F35AB8}"/>
            </c:ext>
          </c:extLst>
        </c:ser>
        <c:ser>
          <c:idx val="2"/>
          <c:order val="2"/>
          <c:tx>
            <c:strRef>
              <c:f>Hoja1!$D$1</c:f>
              <c:strCache>
                <c:ptCount val="1"/>
                <c:pt idx="0">
                  <c:v>Aceptable</c:v>
                </c:pt>
              </c:strCache>
            </c:strRef>
          </c:tx>
          <c:spPr>
            <a:noFill/>
            <a:ln w="25400" cap="flat" cmpd="sng" algn="ctr">
              <a:solidFill>
                <a:schemeClr val="accent1"/>
              </a:solidFill>
              <a:miter lim="800000"/>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65000"/>
                        <a:lumOff val="35000"/>
                      </a:schemeClr>
                    </a:solidFill>
                    <a:latin typeface="+mn-lt"/>
                    <a:ea typeface="+mn-ea"/>
                    <a:cs typeface="+mn-cs"/>
                  </a:defRPr>
                </a:pPr>
                <a:endParaRPr lang="es-ES"/>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Hoja1!$A$2:$A$6</c:f>
              <c:strCache>
                <c:ptCount val="5"/>
                <c:pt idx="0">
                  <c:v>CORDIALIDAD Y DISPOSICIÓN DEL SERVIDOR</c:v>
                </c:pt>
                <c:pt idx="1">
                  <c:v>DISPONIBILIDAD DEL SERVIDOR PARA AYUDARLE A RESPONDER SUS DUDAS, INQUIETUDES O SOLICITUDES</c:v>
                </c:pt>
                <c:pt idx="2">
                  <c:v>CONOCIMIENTO Y DOMINIO DEL TEMA</c:v>
                </c:pt>
                <c:pt idx="3">
                  <c:v>CALIDAD RESPUESTA A SOLICITUD</c:v>
                </c:pt>
                <c:pt idx="4">
                  <c:v>TIEMPO DE ESPERA PARA ATENCIÓN</c:v>
                </c:pt>
              </c:strCache>
            </c:strRef>
          </c:cat>
          <c:val>
            <c:numRef>
              <c:f>Hoja1!$D$2:$D$6</c:f>
              <c:numCache>
                <c:formatCode>General</c:formatCode>
                <c:ptCount val="5"/>
                <c:pt idx="0">
                  <c:v>0</c:v>
                </c:pt>
                <c:pt idx="1">
                  <c:v>0</c:v>
                </c:pt>
                <c:pt idx="2">
                  <c:v>0</c:v>
                </c:pt>
                <c:pt idx="3">
                  <c:v>0</c:v>
                </c:pt>
                <c:pt idx="4">
                  <c:v>0</c:v>
                </c:pt>
              </c:numCache>
            </c:numRef>
          </c:val>
          <c:extLst xmlns:c16r2="http://schemas.microsoft.com/office/drawing/2015/06/chart">
            <c:ext xmlns:c16="http://schemas.microsoft.com/office/drawing/2014/chart" uri="{C3380CC4-5D6E-409C-BE32-E72D297353CC}">
              <c16:uniqueId val="{00000002-F665-46CE-ABEA-427BF6F35AB8}"/>
            </c:ext>
          </c:extLst>
        </c:ser>
        <c:ser>
          <c:idx val="3"/>
          <c:order val="3"/>
          <c:tx>
            <c:strRef>
              <c:f>Hoja1!$E$1</c:f>
              <c:strCache>
                <c:ptCount val="1"/>
                <c:pt idx="0">
                  <c:v>Deficiente</c:v>
                </c:pt>
              </c:strCache>
            </c:strRef>
          </c:tx>
          <c:spPr>
            <a:noFill/>
            <a:ln w="25400" cap="flat" cmpd="sng" algn="ctr">
              <a:solidFill>
                <a:schemeClr val="accent1">
                  <a:tint val="77000"/>
                </a:schemeClr>
              </a:solidFill>
              <a:miter lim="800000"/>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65000"/>
                        <a:lumOff val="35000"/>
                      </a:schemeClr>
                    </a:solidFill>
                    <a:latin typeface="+mn-lt"/>
                    <a:ea typeface="+mn-ea"/>
                    <a:cs typeface="+mn-cs"/>
                  </a:defRPr>
                </a:pPr>
                <a:endParaRPr lang="es-ES"/>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Hoja1!$A$2:$A$6</c:f>
              <c:strCache>
                <c:ptCount val="5"/>
                <c:pt idx="0">
                  <c:v>CORDIALIDAD Y DISPOSICIÓN DEL SERVIDOR</c:v>
                </c:pt>
                <c:pt idx="1">
                  <c:v>DISPONIBILIDAD DEL SERVIDOR PARA AYUDARLE A RESPONDER SUS DUDAS, INQUIETUDES O SOLICITUDES</c:v>
                </c:pt>
                <c:pt idx="2">
                  <c:v>CONOCIMIENTO Y DOMINIO DEL TEMA</c:v>
                </c:pt>
                <c:pt idx="3">
                  <c:v>CALIDAD RESPUESTA A SOLICITUD</c:v>
                </c:pt>
                <c:pt idx="4">
                  <c:v>TIEMPO DE ESPERA PARA ATENCIÓN</c:v>
                </c:pt>
              </c:strCache>
            </c:strRef>
          </c:cat>
          <c:val>
            <c:numRef>
              <c:f>Hoja1!$E$2:$E$6</c:f>
              <c:numCache>
                <c:formatCode>General</c:formatCode>
                <c:ptCount val="5"/>
                <c:pt idx="0">
                  <c:v>0</c:v>
                </c:pt>
                <c:pt idx="1">
                  <c:v>0</c:v>
                </c:pt>
                <c:pt idx="2">
                  <c:v>0</c:v>
                </c:pt>
                <c:pt idx="3">
                  <c:v>0</c:v>
                </c:pt>
                <c:pt idx="4">
                  <c:v>0</c:v>
                </c:pt>
              </c:numCache>
            </c:numRef>
          </c:val>
          <c:extLst xmlns:c16r2="http://schemas.microsoft.com/office/drawing/2015/06/chart">
            <c:ext xmlns:c16="http://schemas.microsoft.com/office/drawing/2014/chart" uri="{C3380CC4-5D6E-409C-BE32-E72D297353CC}">
              <c16:uniqueId val="{00000003-F665-46CE-ABEA-427BF6F35AB8}"/>
            </c:ext>
          </c:extLst>
        </c:ser>
        <c:ser>
          <c:idx val="4"/>
          <c:order val="4"/>
          <c:tx>
            <c:strRef>
              <c:f>Hoja1!$F$1</c:f>
              <c:strCache>
                <c:ptCount val="1"/>
                <c:pt idx="0">
                  <c:v>No designa</c:v>
                </c:pt>
              </c:strCache>
            </c:strRef>
          </c:tx>
          <c:spPr>
            <a:noFill/>
            <a:ln w="25400" cap="flat" cmpd="sng" algn="ctr">
              <a:solidFill>
                <a:schemeClr val="accent1">
                  <a:tint val="54000"/>
                </a:schemeClr>
              </a:solidFill>
              <a:miter lim="800000"/>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65000"/>
                        <a:lumOff val="35000"/>
                      </a:schemeClr>
                    </a:solidFill>
                    <a:latin typeface="+mn-lt"/>
                    <a:ea typeface="+mn-ea"/>
                    <a:cs typeface="+mn-cs"/>
                  </a:defRPr>
                </a:pPr>
                <a:endParaRPr lang="es-E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Hoja1!$A$2:$A$6</c:f>
              <c:strCache>
                <c:ptCount val="5"/>
                <c:pt idx="0">
                  <c:v>CORDIALIDAD Y DISPOSICIÓN DEL SERVIDOR</c:v>
                </c:pt>
                <c:pt idx="1">
                  <c:v>DISPONIBILIDAD DEL SERVIDOR PARA AYUDARLE A RESPONDER SUS DUDAS, INQUIETUDES O SOLICITUDES</c:v>
                </c:pt>
                <c:pt idx="2">
                  <c:v>CONOCIMIENTO Y DOMINIO DEL TEMA</c:v>
                </c:pt>
                <c:pt idx="3">
                  <c:v>CALIDAD RESPUESTA A SOLICITUD</c:v>
                </c:pt>
                <c:pt idx="4">
                  <c:v>TIEMPO DE ESPERA PARA ATENCIÓN</c:v>
                </c:pt>
              </c:strCache>
            </c:strRef>
          </c:cat>
          <c:val>
            <c:numRef>
              <c:f>Hoja1!$F$2:$F$6</c:f>
              <c:numCache>
                <c:formatCode>General</c:formatCode>
                <c:ptCount val="5"/>
                <c:pt idx="0">
                  <c:v>28</c:v>
                </c:pt>
                <c:pt idx="1">
                  <c:v>28</c:v>
                </c:pt>
                <c:pt idx="2">
                  <c:v>28</c:v>
                </c:pt>
                <c:pt idx="3">
                  <c:v>28</c:v>
                </c:pt>
                <c:pt idx="4">
                  <c:v>29</c:v>
                </c:pt>
              </c:numCache>
            </c:numRef>
          </c:val>
        </c:ser>
        <c:dLbls>
          <c:showLegendKey val="0"/>
          <c:showVal val="1"/>
          <c:showCatName val="0"/>
          <c:showSerName val="0"/>
          <c:showPercent val="0"/>
          <c:showBubbleSize val="0"/>
        </c:dLbls>
        <c:gapWidth val="164"/>
        <c:overlap val="-35"/>
        <c:axId val="264703072"/>
        <c:axId val="266064536"/>
      </c:barChart>
      <c:catAx>
        <c:axId val="264703072"/>
        <c:scaling>
          <c:orientation val="minMax"/>
        </c:scaling>
        <c:delete val="0"/>
        <c:axPos val="b"/>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050" b="0" i="0" u="none" strike="noStrike" kern="1200" baseline="0">
                <a:solidFill>
                  <a:schemeClr val="tx1">
                    <a:lumMod val="50000"/>
                    <a:lumOff val="50000"/>
                  </a:schemeClr>
                </a:solidFill>
                <a:latin typeface="+mn-lt"/>
                <a:ea typeface="+mn-ea"/>
                <a:cs typeface="+mn-cs"/>
              </a:defRPr>
            </a:pPr>
            <a:endParaRPr lang="es-ES"/>
          </a:p>
        </c:txPr>
        <c:crossAx val="266064536"/>
        <c:crosses val="autoZero"/>
        <c:auto val="1"/>
        <c:lblAlgn val="ctr"/>
        <c:lblOffset val="100"/>
        <c:noMultiLvlLbl val="0"/>
      </c:catAx>
      <c:valAx>
        <c:axId val="266064536"/>
        <c:scaling>
          <c:orientation val="minMax"/>
        </c:scaling>
        <c:delete val="0"/>
        <c:axPos val="l"/>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50000"/>
                    <a:lumOff val="50000"/>
                  </a:schemeClr>
                </a:solidFill>
                <a:latin typeface="+mn-lt"/>
                <a:ea typeface="+mn-ea"/>
                <a:cs typeface="+mn-cs"/>
              </a:defRPr>
            </a:pPr>
            <a:endParaRPr lang="es-ES"/>
          </a:p>
        </c:txPr>
        <c:crossAx val="264703072"/>
        <c:crosses val="autoZero"/>
        <c:crossBetween val="between"/>
      </c:valAx>
      <c:spPr>
        <a:noFill/>
        <a:ln>
          <a:noFill/>
        </a:ln>
        <a:effectLst/>
      </c:spPr>
    </c:plotArea>
    <c:legend>
      <c:legendPos val="t"/>
      <c:layou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50000"/>
                  <a:lumOff val="50000"/>
                </a:schemeClr>
              </a:solidFill>
              <a:latin typeface="+mn-lt"/>
              <a:ea typeface="+mn-ea"/>
              <a:cs typeface="+mn-cs"/>
            </a:defRPr>
          </a:pPr>
          <a:endParaRPr lang="es-ES"/>
        </a:p>
      </c:txPr>
    </c:legend>
    <c:plotVisOnly val="1"/>
    <c:dispBlanksAs val="gap"/>
    <c:showDLblsOverMax val="0"/>
  </c:chart>
  <c:spPr>
    <a:noFill/>
    <a:ln>
      <a:noFill/>
    </a:ln>
    <a:effectLst/>
  </c:spPr>
  <c:txPr>
    <a:bodyPr/>
    <a:lstStyle/>
    <a:p>
      <a:pPr>
        <a:defRPr/>
      </a:pPr>
      <a:endParaRPr lang="es-E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withinLinear" id="17">
  <a:schemeClr val="accent4"/>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withinLinear" id="15">
  <a:schemeClr val="accent2"/>
</cs:colorStyle>
</file>

<file path=ppt/charts/colors5.xml><?xml version="1.0" encoding="utf-8"?>
<cs:colorStyle xmlns:cs="http://schemas.microsoft.com/office/drawing/2012/chartStyle" xmlns:a="http://schemas.openxmlformats.org/drawingml/2006/main" meth="withinLinear" id="14">
  <a:schemeClr val="accent1"/>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341">
  <cs:axisTitle>
    <cs:lnRef idx="0"/>
    <cs:fillRef idx="0"/>
    <cs:effectRef idx="0"/>
    <cs:fontRef idx="minor">
      <a:schemeClr val="tx1">
        <a:lumMod val="65000"/>
        <a:lumOff val="35000"/>
      </a:schemeClr>
    </cs:fontRef>
    <cs:defRPr sz="900" kern="1200"/>
  </cs:axisTitle>
  <cs:category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tx1"/>
    </cs:fontRef>
  </cs:dataPoint>
  <cs:dataPoint3D>
    <cs:lnRef idx="0"/>
    <cs:fillRef idx="3">
      <cs:styleClr val="auto"/>
    </cs:fillRef>
    <cs:effectRef idx="3"/>
    <cs:fontRef idx="minor">
      <a:schemeClr val="tx1"/>
    </cs:fontRef>
  </cs:dataPoint3D>
  <cs:dataPointLine>
    <cs:lnRef idx="0">
      <cs:styleClr val="auto"/>
    </cs:lnRef>
    <cs:fillRef idx="3"/>
    <cs:effectRef idx="3"/>
    <cs:fontRef idx="minor">
      <a:schemeClr val="tx1"/>
    </cs:fontRef>
    <cs:spPr>
      <a:ln w="34925" cap="rnd">
        <a:solidFill>
          <a:schemeClr val="phClr"/>
        </a:solidFill>
        <a:round/>
      </a:ln>
    </cs:spPr>
  </cs:dataPointLine>
  <cs:dataPointMarker>
    <cs:lnRef idx="0">
      <cs:styleClr val="auto"/>
    </cs:lnRef>
    <cs:fillRef idx="3">
      <cs:styleClr val="auto"/>
    </cs:fillRef>
    <cs:effectRef idx="3"/>
    <cs:fontRef idx="minor">
      <a:schemeClr val="tx1"/>
    </cs:fontRef>
    <cs:spPr>
      <a:ln w="9525">
        <a:solidFill>
          <a:schemeClr val="phClr"/>
        </a:solidFill>
        <a:round/>
      </a:ln>
    </cs:spPr>
  </cs:dataPointMarker>
  <cs:dataPointMarkerLayout size="5"/>
  <cs:dataPointWireframe>
    <cs:lnRef idx="0">
      <cs:styleClr val="auto"/>
    </cs:lnRef>
    <cs:fillRef idx="3"/>
    <cs:effectRef idx="3"/>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lt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cs:lnRef idx="0"/>
    <cs:fillRef idx="0"/>
    <cs:effectRef idx="0"/>
    <cs:fontRef idx="minor">
      <a:schemeClr val="lt1"/>
    </cs:fontRef>
  </cs:plotArea>
  <cs:plotArea3D>
    <cs:lnRef idx="0"/>
    <cs:fillRef idx="0"/>
    <cs:effectRef idx="0"/>
    <cs:fontRef idx="minor">
      <a:schemeClr val="lt1"/>
    </cs:fontRef>
  </cs:plotArea3D>
  <cs:series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600" b="1" kern="1200" baseline="0"/>
  </cs:title>
  <cs:trendline>
    <cs:lnRef idx="0">
      <cs:styleClr val="auto"/>
    </cs:lnRef>
    <cs:fillRef idx="0"/>
    <cs:effectRef idx="0"/>
    <cs:fontRef idx="minor">
      <a:schemeClr val="lt1"/>
    </cs:fontRef>
    <cs:spPr>
      <a:ln w="19050" cap="rnd">
        <a:solidFill>
          <a:schemeClr val="phClr"/>
        </a:solidFill>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lt1"/>
    </cs:fontRef>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90">
  <cs:axisTitle>
    <cs:lnRef idx="0"/>
    <cs:fillRef idx="0"/>
    <cs:effectRef idx="0"/>
    <cs:fontRef idx="minor">
      <a:schemeClr val="tx2"/>
    </cs:fontRef>
    <cs:defRPr sz="900" b="1" kern="1200"/>
  </cs:axisTitle>
  <cs:categoryAxis>
    <cs:lnRef idx="0"/>
    <cs:fillRef idx="0"/>
    <cs:effectRef idx="0"/>
    <cs:fontRef idx="minor">
      <a:schemeClr val="tx2"/>
    </cs:fontRef>
    <cs:spPr>
      <a:ln w="9525" cap="flat" cmpd="sng" algn="ctr">
        <a:solidFill>
          <a:schemeClr val="tx2">
            <a:lumMod val="15000"/>
            <a:lumOff val="85000"/>
          </a:schemeClr>
        </a:solidFill>
        <a:round/>
      </a:ln>
    </cs:spPr>
    <cs:defRPr sz="900"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2">
            <a:lumMod val="15000"/>
            <a:lumOff val="85000"/>
          </a:schemeClr>
        </a:solidFill>
        <a:round/>
      </a:ln>
    </cs:spPr>
    <cs:defRPr sz="900" kern="1200"/>
  </cs:chartArea>
  <cs:dataLabel>
    <cs:lnRef idx="0"/>
    <cs:fillRef idx="0"/>
    <cs:effectRef idx="0"/>
    <cs:fontRef idx="minor">
      <a:schemeClr val="tx2"/>
    </cs:fontRef>
    <cs:defRPr sz="900" kern="1200"/>
  </cs:dataLabel>
  <cs:dataLabelCallout>
    <cs:lnRef idx="0"/>
    <cs:fillRef idx="0"/>
    <cs:effectRef idx="0"/>
    <cs:fontRef idx="minor">
      <a:schemeClr val="dk2">
        <a:lumMod val="7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2"/>
    <cs:fontRef idx="minor">
      <a:schemeClr val="tx2"/>
    </cs:fontRef>
  </cs:dataPoint>
  <cs:dataPoint3D>
    <cs:lnRef idx="0"/>
    <cs:fillRef idx="3">
      <cs:styleClr val="auto"/>
    </cs:fillRef>
    <cs:effectRef idx="2"/>
    <cs:fontRef idx="minor">
      <a:schemeClr val="tx2"/>
    </cs:fontRef>
  </cs:dataPoint3D>
  <cs:dataPointLine>
    <cs:lnRef idx="0">
      <cs:styleClr val="auto"/>
    </cs:lnRef>
    <cs:fillRef idx="3"/>
    <cs:effectRef idx="2"/>
    <cs:fontRef idx="minor">
      <a:schemeClr val="tx2"/>
    </cs:fontRef>
    <cs:spPr>
      <a:ln w="31750" cap="rnd">
        <a:solidFill>
          <a:schemeClr val="phClr"/>
        </a:solidFill>
        <a:round/>
      </a:ln>
    </cs:spPr>
  </cs:dataPointLine>
  <cs:dataPointMarker>
    <cs:lnRef idx="0"/>
    <cs:fillRef idx="3">
      <cs:styleClr val="auto"/>
    </cs:fillRef>
    <cs:effectRef idx="2"/>
    <cs:fontRef idx="minor">
      <a:schemeClr val="tx2"/>
    </cs:fontRef>
    <cs:spPr>
      <a:ln w="12700">
        <a:solidFill>
          <a:schemeClr val="lt2"/>
        </a:solidFill>
        <a:round/>
      </a:ln>
    </cs:spPr>
  </cs:dataPointMarker>
  <cs:dataPointMarkerLayout symbol="circle" size="6"/>
  <cs:dataPointWireframe>
    <cs:lnRef idx="0">
      <cs:styleClr val="auto"/>
    </cs:lnRef>
    <cs:fillRef idx="3"/>
    <cs:effectRef idx="2"/>
    <cs:fontRef idx="minor">
      <a:schemeClr val="tx2"/>
    </cs:fontRef>
    <cs:spPr>
      <a:ln w="9525" cap="rnd">
        <a:solidFill>
          <a:schemeClr val="phClr"/>
        </a:solidFill>
        <a:round/>
      </a:ln>
    </cs:spPr>
  </cs:dataPointWireframe>
  <cs:dataTable>
    <cs:lnRef idx="0"/>
    <cs:fillRef idx="0"/>
    <cs:effectRef idx="0"/>
    <cs:fontRef idx="minor">
      <a:schemeClr val="tx2"/>
    </cs:fontRef>
    <cs:spPr>
      <a:ln w="9525">
        <a:solidFill>
          <a:schemeClr val="tx2">
            <a:lumMod val="15000"/>
            <a:lumOff val="85000"/>
          </a:schemeClr>
        </a:solidFill>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2"/>
    </cs:fontRef>
    <cs:spPr>
      <a:ln w="9525">
        <a:solidFill>
          <a:schemeClr val="tx2">
            <a:lumMod val="60000"/>
            <a:lumOff val="40000"/>
          </a:schemeClr>
        </a:solidFill>
        <a:prstDash val="dash"/>
      </a:ln>
    </cs:spPr>
  </cs:dropLine>
  <cs:errorBar>
    <cs:lnRef idx="0"/>
    <cs:fillRef idx="0"/>
    <cs:effectRef idx="0"/>
    <cs:fontRef idx="minor">
      <a:schemeClr val="tx2"/>
    </cs:fontRef>
    <cs:spPr>
      <a:ln w="9525">
        <a:solidFill>
          <a:schemeClr val="tx2">
            <a:lumMod val="75000"/>
          </a:schemeClr>
        </a:solidFill>
        <a:round/>
      </a:ln>
    </cs:spPr>
  </cs:errorBar>
  <cs:floor>
    <cs:lnRef idx="0"/>
    <cs:fillRef idx="0"/>
    <cs:effectRef idx="0"/>
    <cs:fontRef idx="minor">
      <a:schemeClr val="tx2"/>
    </cs:fontRef>
  </cs:floor>
  <cs:gridlineMajor>
    <cs:lnRef idx="0"/>
    <cs:fillRef idx="0"/>
    <cs:effectRef idx="0"/>
    <cs:fontRef idx="minor">
      <a:schemeClr val="tx2"/>
    </cs:fontRef>
    <cs:spPr>
      <a:ln w="9525" cap="flat" cmpd="sng" algn="ctr">
        <a:solidFill>
          <a:schemeClr val="tx2">
            <a:lumMod val="15000"/>
            <a:lumOff val="85000"/>
          </a:schemeClr>
        </a:solidFill>
        <a:round/>
      </a:ln>
    </cs:spPr>
  </cs:gridlineMajor>
  <cs:gridlineMinor>
    <cs:lnRef idx="0"/>
    <cs:fillRef idx="0"/>
    <cs:effectRef idx="0"/>
    <cs:fontRef idx="minor">
      <a:schemeClr val="tx2"/>
    </cs:fontRef>
    <cs:spPr>
      <a:ln>
        <a:solidFill>
          <a:schemeClr val="tx2">
            <a:lumMod val="5000"/>
            <a:lumOff val="95000"/>
          </a:schemeClr>
        </a:solidFill>
      </a:ln>
    </cs:spPr>
  </cs:gridlineMinor>
  <cs:hiLoLine>
    <cs:lnRef idx="0"/>
    <cs:fillRef idx="0"/>
    <cs:effectRef idx="0"/>
    <cs:fontRef idx="minor">
      <a:schemeClr val="tx2"/>
    </cs:fontRef>
    <cs:spPr>
      <a:ln w="9525">
        <a:solidFill>
          <a:schemeClr val="tx2">
            <a:lumMod val="60000"/>
            <a:lumOff val="40000"/>
          </a:schemeClr>
        </a:solidFill>
        <a:prstDash val="dash"/>
      </a:ln>
    </cs:spPr>
  </cs:hiLoLine>
  <cs:leaderLine>
    <cs:lnRef idx="0"/>
    <cs:fillRef idx="0"/>
    <cs:effectRef idx="0"/>
    <cs:fontRef idx="minor">
      <a:schemeClr val="tx2"/>
    </cs:fontRef>
    <cs:spPr>
      <a:ln w="9525">
        <a:solidFill>
          <a:schemeClr val="tx2">
            <a:lumMod val="35000"/>
            <a:lumOff val="65000"/>
          </a:schemeClr>
        </a:solidFill>
      </a:ln>
    </cs:spPr>
  </cs:leaderLine>
  <cs:legend>
    <cs:lnRef idx="0"/>
    <cs:fillRef idx="0"/>
    <cs:effectRef idx="0"/>
    <cs:fontRef idx="minor">
      <a:schemeClr val="tx2"/>
    </cs:fontRef>
    <cs:defRPr sz="900" kern="1200"/>
  </cs:legend>
  <cs:plotArea>
    <cs:lnRef idx="0"/>
    <cs:fillRef idx="0"/>
    <cs:effectRef idx="0"/>
    <cs:fontRef idx="minor">
      <a:schemeClr val="tx2"/>
    </cs:fontRef>
  </cs:plotArea>
  <cs:plotArea3D>
    <cs:lnRef idx="0"/>
    <cs:fillRef idx="0"/>
    <cs:effectRef idx="0"/>
    <cs:fontRef idx="minor">
      <a:schemeClr val="tx2"/>
    </cs:fontRef>
  </cs:plotArea3D>
  <cs:seriesAxis>
    <cs:lnRef idx="0"/>
    <cs:fillRef idx="0"/>
    <cs:effectRef idx="0"/>
    <cs:fontRef idx="minor">
      <a:schemeClr val="tx2"/>
    </cs:fontRef>
    <cs:spPr>
      <a:ln w="9525" cap="flat" cmpd="sng" algn="ctr">
        <a:solidFill>
          <a:schemeClr val="tx2">
            <a:lumMod val="15000"/>
            <a:lumOff val="85000"/>
          </a:schemeClr>
        </a:solidFill>
        <a:round/>
      </a:ln>
    </cs:spPr>
    <cs:defRPr sz="900" kern="1200"/>
  </cs:seriesAxis>
  <cs:seriesLine>
    <cs:lnRef idx="0"/>
    <cs:fillRef idx="0"/>
    <cs:effectRef idx="0"/>
    <cs:fontRef idx="minor">
      <a:schemeClr val="tx2"/>
    </cs:fontRef>
    <cs:spPr>
      <a:ln w="9525">
        <a:solidFill>
          <a:schemeClr val="tx2">
            <a:lumMod val="60000"/>
            <a:lumOff val="40000"/>
          </a:schemeClr>
        </a:solidFill>
        <a:prstDash val="dash"/>
      </a:ln>
    </cs:spPr>
  </cs:seriesLine>
  <cs:title>
    <cs:lnRef idx="0"/>
    <cs:fillRef idx="0"/>
    <cs:effectRef idx="0"/>
    <cs:fontRef idx="minor">
      <a:schemeClr val="tx2"/>
    </cs:fontRef>
    <cs:defRPr sz="1600" b="1" kern="1200"/>
  </cs:title>
  <cs:trendline>
    <cs:lnRef idx="0">
      <cs:styleClr val="auto"/>
    </cs:lnRef>
    <cs:fillRef idx="0"/>
    <cs:effectRef idx="0"/>
    <cs:fontRef idx="minor">
      <a:schemeClr val="tx2"/>
    </cs:fontRef>
    <cs:spPr>
      <a:ln w="19050" cap="rnd">
        <a:solidFill>
          <a:schemeClr val="phClr"/>
        </a:solidFill>
        <a:prstDash val="sysDash"/>
      </a:ln>
    </cs:spPr>
  </cs:trendline>
  <cs:trendlineLabel>
    <cs:lnRef idx="0"/>
    <cs:fillRef idx="0"/>
    <cs:effectRef idx="0"/>
    <cs:fontRef idx="minor">
      <a:schemeClr val="tx2"/>
    </cs:fontRef>
    <cs:defRPr sz="900" kern="1200"/>
  </cs:trendlineLabel>
  <cs:upBar>
    <cs:lnRef idx="0"/>
    <cs:fillRef idx="0"/>
    <cs:effectRef idx="0"/>
    <cs:fontRef idx="minor">
      <a:schemeClr val="tx2"/>
    </cs:fontRef>
    <cs:spPr>
      <a:solidFill>
        <a:schemeClr val="lt1"/>
      </a:solidFill>
      <a:ln w="9525">
        <a:solidFill>
          <a:schemeClr val="tx1">
            <a:lumMod val="15000"/>
            <a:lumOff val="85000"/>
          </a:schemeClr>
        </a:solidFill>
      </a:ln>
    </cs:spPr>
  </cs:upBar>
  <cs:valueAxis>
    <cs:lnRef idx="0"/>
    <cs:fillRef idx="0"/>
    <cs:effectRef idx="0"/>
    <cs:fontRef idx="minor">
      <a:schemeClr val="tx2"/>
    </cs:fontRef>
    <cs:defRPr sz="900" kern="1200"/>
  </cs:valueAxis>
  <cs:wall>
    <cs:lnRef idx="0"/>
    <cs:fillRef idx="0"/>
    <cs:effectRef idx="0"/>
    <cs:fontRef idx="minor">
      <a:schemeClr val="tx2"/>
    </cs:fontRef>
  </cs:wall>
</cs:chartStyle>
</file>

<file path=ppt/charts/style5.xml><?xml version="1.0" encoding="utf-8"?>
<cs:chartStyle xmlns:cs="http://schemas.microsoft.com/office/drawing/2012/chartStyle" xmlns:a="http://schemas.openxmlformats.org/drawingml/2006/main" id="211">
  <cs:axisTitle>
    <cs:lnRef idx="0"/>
    <cs:fillRef idx="0"/>
    <cs:effectRef idx="0"/>
    <cs:fontRef idx="minor">
      <a:schemeClr val="tx1">
        <a:lumMod val="50000"/>
        <a:lumOff val="50000"/>
      </a:schemeClr>
    </cs:fontRef>
    <cs:defRPr sz="1197" kern="1200"/>
  </cs:axisTitle>
  <cs:categoryAxis>
    <cs:lnRef idx="0"/>
    <cs:fillRef idx="0"/>
    <cs:effectRef idx="0"/>
    <cs:fontRef idx="minor">
      <a:schemeClr val="tx1">
        <a:lumMod val="50000"/>
        <a:lumOff val="50000"/>
      </a:schemeClr>
    </cs:fontRef>
    <cs:defRPr sz="1197" kern="1200"/>
  </cs:categoryAxis>
  <cs:chartArea mods="allowNoFillOverride allowNoLineOverride">
    <cs:lnRef idx="0"/>
    <cs:fillRef idx="0"/>
    <cs:effectRef idx="0"/>
    <cs:fontRef idx="minor">
      <a:schemeClr val="dk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65000"/>
        <a:lumOff val="35000"/>
      </a:schemeClr>
    </cs:fontRef>
    <cs:defRPr sz="1197" kern="1200"/>
  </cs:dataLabel>
  <cs:dataLabelCallout>
    <cs:lnRef idx="0"/>
    <cs:fillRef idx="0"/>
    <cs:effectRef idx="0"/>
    <cs:fontRef idx="minor">
      <a:schemeClr val="bg1"/>
    </cs:fontRef>
    <cs:spPr>
      <a:solidFill>
        <a:schemeClr val="tx1">
          <a:lumMod val="35000"/>
          <a:lumOff val="65000"/>
        </a:schemeClr>
      </a:solidFill>
    </cs:spPr>
    <cs:defRPr sz="1197"/>
    <cs:bodyPr rot="0" spcFirstLastPara="1" vertOverflow="clip" horzOverflow="clip" vert="horz" wrap="square" lIns="36576" tIns="18288" rIns="36576" bIns="18288" anchor="ctr" anchorCtr="1">
      <a:spAutoFit/>
    </cs:bodyPr>
  </cs:dataLabelCallout>
  <cs:dataPoint>
    <cs:lnRef idx="0">
      <cs:styleClr val="auto"/>
    </cs:lnRef>
    <cs:fillRef idx="0"/>
    <cs:effectRef idx="0"/>
    <cs:fontRef idx="minor">
      <a:schemeClr val="dk1"/>
    </cs:fontRef>
    <cs:spPr>
      <a:noFill/>
      <a:ln w="25400" cap="flat" cmpd="sng" algn="ctr">
        <a:solidFill>
          <a:schemeClr val="phClr"/>
        </a:solidFill>
        <a:miter lim="800000"/>
      </a:ln>
    </cs:spPr>
  </cs:dataPoint>
  <cs:dataPoint3D>
    <cs:lnRef idx="0">
      <cs:styleClr val="auto"/>
    </cs:lnRef>
    <cs:fillRef idx="0">
      <cs:styleClr val="auto"/>
    </cs:fillRef>
    <cs:effectRef idx="0"/>
    <cs:fontRef idx="minor">
      <a:schemeClr val="dk1"/>
    </cs:fontRef>
    <cs:spPr>
      <a:ln w="19050" cap="flat" cmpd="sng" algn="ctr">
        <a:solidFill>
          <a:schemeClr val="phClr"/>
        </a:solidFill>
        <a:miter lim="800000"/>
      </a:ln>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styleClr val="auto"/>
    </cs:lnRef>
    <cs:fillRef idx="0">
      <cs:styleClr val="auto"/>
    </cs:fillRef>
    <cs:effectRef idx="0"/>
    <cs:fontRef idx="minor">
      <a:schemeClr val="dk1"/>
    </cs:fontRef>
    <cs:spPr>
      <a:ln w="19050" cap="rnd">
        <a:solidFill>
          <a:schemeClr val="phClr"/>
        </a:solidFill>
        <a:round/>
      </a:ln>
    </cs:spPr>
  </cs:dataPointMarker>
  <cs:dataPointMarkerLayout symbol="circle" size="6"/>
  <cs:dataPointWireframe>
    <cs:lnRef idx="0">
      <cs:styleClr val="auto"/>
    </cs:lnRef>
    <cs:fillRef idx="1"/>
    <cs:effectRef idx="0"/>
    <cs:fontRef idx="minor">
      <a:schemeClr val="tx1"/>
    </cs:fontRef>
    <cs:spPr>
      <a:ln w="9525">
        <a:solidFill>
          <a:schemeClr val="phClr"/>
        </a:solidFill>
      </a:ln>
    </cs:spPr>
  </cs:dataPointWireframe>
  <cs:dataTable>
    <cs:lnRef idx="0"/>
    <cs:fillRef idx="0"/>
    <cs:effectRef idx="0"/>
    <cs:fontRef idx="minor">
      <a:schemeClr val="tx1">
        <a:lumMod val="50000"/>
        <a:lumOff val="50000"/>
      </a:schemeClr>
    </cs:fontRef>
    <cs:spPr>
      <a:ln w="9525">
        <a:solidFill>
          <a:schemeClr val="tx1">
            <a:lumMod val="15000"/>
            <a:lumOff val="85000"/>
          </a:schemeClr>
        </a:solidFill>
      </a:ln>
    </cs:spPr>
    <cs:defRPr sz="1197" kern="1200"/>
  </cs:dataTable>
  <cs:downBar>
    <cs:lnRef idx="0"/>
    <cs:fillRef idx="0"/>
    <cs:effectRef idx="0"/>
    <cs:fontRef idx="minor">
      <a:schemeClr val="dk1"/>
    </cs:fontRef>
    <cs:spPr>
      <a:solidFill>
        <a:schemeClr val="dk1">
          <a:lumMod val="75000"/>
          <a:lumOff val="25000"/>
        </a:schemeClr>
      </a:solidFill>
      <a:ln w="9525" cap="flat" cmpd="sng" algn="ctr">
        <a:solidFill>
          <a:schemeClr val="tx1">
            <a:lumMod val="50000"/>
            <a:lumOff val="50000"/>
          </a:schemeClr>
        </a:solidFill>
        <a:round/>
      </a:ln>
    </cs:spPr>
  </cs:downBar>
  <cs:dropLine>
    <cs:lnRef idx="0"/>
    <cs:fillRef idx="0"/>
    <cs:effectRef idx="0"/>
    <cs:fontRef idx="minor">
      <a:schemeClr val="dk1"/>
    </cs:fontRef>
    <cs:spPr>
      <a:ln w="9525" cap="flat" cmpd="sng" algn="ctr">
        <a:solidFill>
          <a:schemeClr val="tx1">
            <a:lumMod val="35000"/>
            <a:lumOff val="65000"/>
          </a:schemeClr>
        </a:solidFill>
        <a:round/>
      </a:ln>
    </cs:spPr>
  </cs:dropLine>
  <cs:errorBar>
    <cs:lnRef idx="0"/>
    <cs:fillRef idx="0"/>
    <cs:effectRef idx="0"/>
    <cs:fontRef idx="minor">
      <a:schemeClr val="dk1"/>
    </cs:fontRef>
    <cs:spPr>
      <a:ln w="9525" cap="flat" cmpd="sng" algn="ctr">
        <a:solidFill>
          <a:schemeClr val="tx1">
            <a:lumMod val="50000"/>
            <a:lumOff val="50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a:solidFill>
          <a:schemeClr val="tx1">
            <a:lumMod val="15000"/>
            <a:lumOff val="85000"/>
          </a:schemeClr>
        </a:solidFill>
      </a:ln>
    </cs:spPr>
  </cs:gridlineMajor>
  <cs:gridlineMinor>
    <cs:lnRef idx="0"/>
    <cs:fillRef idx="0"/>
    <cs:effectRef idx="0"/>
    <cs:fontRef idx="minor">
      <a:schemeClr val="dk1"/>
    </cs:fontRef>
    <cs:spPr>
      <a:ln w="9525">
        <a:solidFill>
          <a:schemeClr val="tx1">
            <a:lumMod val="5000"/>
            <a:lumOff val="95000"/>
          </a:schemeClr>
        </a:solidFill>
      </a:ln>
    </cs:spPr>
  </cs:gridlineMinor>
  <cs:hiLoLine>
    <cs:lnRef idx="0"/>
    <cs:fillRef idx="0"/>
    <cs:effectRef idx="0"/>
    <cs:fontRef idx="minor">
      <a:schemeClr val="dk1"/>
    </cs:fontRef>
    <cs:spPr>
      <a:ln w="9525" cap="flat" cmpd="sng" algn="ctr">
        <a:solidFill>
          <a:schemeClr val="tx1">
            <a:lumMod val="35000"/>
            <a:lumOff val="65000"/>
          </a:schemeClr>
        </a:solidFill>
        <a:round/>
      </a:ln>
    </cs:spPr>
  </cs:hiLoLine>
  <cs:leaderLine>
    <cs:lnRef idx="0"/>
    <cs:fillRef idx="0"/>
    <cs:effectRef idx="0"/>
    <cs:fontRef idx="minor">
      <a:schemeClr val="dk1"/>
    </cs:fontRef>
    <cs:spPr>
      <a:ln w="9525" cap="flat" cmpd="sng" algn="ctr">
        <a:solidFill>
          <a:schemeClr val="tx1">
            <a:lumMod val="35000"/>
            <a:lumOff val="65000"/>
          </a:schemeClr>
        </a:solidFill>
        <a:round/>
      </a:ln>
    </cs:spPr>
  </cs:leaderLine>
  <cs:legend>
    <cs:lnRef idx="0"/>
    <cs:fillRef idx="0"/>
    <cs:effectRef idx="0"/>
    <cs:fontRef idx="minor">
      <a:schemeClr val="tx1">
        <a:lumMod val="50000"/>
        <a:lumOff val="50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50000"/>
        <a:lumOff val="50000"/>
      </a:schemeClr>
    </cs:fontRef>
    <cs:defRPr sz="1197" kern="1200"/>
  </cs:seriesAxis>
  <cs:seriesLine>
    <cs:lnRef idx="0"/>
    <cs:fillRef idx="0"/>
    <cs:effectRef idx="0"/>
    <cs:fontRef idx="minor">
      <a:schemeClr val="dk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2200" b="0" kern="1200" cap="none" spc="5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tx1">
        <a:lumMod val="50000"/>
        <a:lumOff val="50000"/>
      </a:schemeClr>
    </cs:fontRef>
    <cs:defRPr sz="1197" kern="1200"/>
  </cs:trendlineLabel>
  <cs:upBar>
    <cs:lnRef idx="0"/>
    <cs:fillRef idx="0"/>
    <cs:effectRef idx="0"/>
    <cs:fontRef idx="minor">
      <a:schemeClr val="dk1"/>
    </cs:fontRef>
    <cs:spPr>
      <a:solidFill>
        <a:schemeClr val="lt1"/>
      </a:solidFill>
      <a:ln w="9525" cap="flat" cmpd="sng" algn="ctr">
        <a:solidFill>
          <a:schemeClr val="tx1">
            <a:lumMod val="50000"/>
            <a:lumOff val="50000"/>
          </a:schemeClr>
        </a:solidFill>
        <a:round/>
      </a:ln>
    </cs:spPr>
  </cs:upBar>
  <cs:valueAxis>
    <cs:lnRef idx="0"/>
    <cs:fillRef idx="0"/>
    <cs:effectRef idx="0"/>
    <cs:fontRef idx="minor">
      <a:schemeClr val="tx1">
        <a:lumMod val="50000"/>
        <a:lumOff val="50000"/>
      </a:schemeClr>
    </cs:fontRef>
    <cs:defRPr sz="1197" kern="1200"/>
  </cs:valueAxis>
  <cs:wall>
    <cs:lnRef idx="0"/>
    <cs:fillRef idx="0"/>
    <cs:effectRef idx="0"/>
    <cs:fontRef idx="minor">
      <a:schemeClr val="dk1"/>
    </cs:fontRef>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3962400" cy="344488"/>
          </a:xfrm>
          <a:prstGeom prst="rect">
            <a:avLst/>
          </a:prstGeom>
        </p:spPr>
        <p:txBody>
          <a:bodyPr vert="horz" lIns="91440" tIns="45720" rIns="91440" bIns="45720" rtlCol="0"/>
          <a:lstStyle>
            <a:lvl1pPr algn="l">
              <a:defRPr sz="1200"/>
            </a:lvl1pPr>
          </a:lstStyle>
          <a:p>
            <a:endParaRPr lang="es-ES" dirty="0"/>
          </a:p>
        </p:txBody>
      </p:sp>
      <p:sp>
        <p:nvSpPr>
          <p:cNvPr id="3" name="Marcador de fecha 2"/>
          <p:cNvSpPr>
            <a:spLocks noGrp="1"/>
          </p:cNvSpPr>
          <p:nvPr>
            <p:ph type="dt" idx="1"/>
          </p:nvPr>
        </p:nvSpPr>
        <p:spPr>
          <a:xfrm>
            <a:off x="5180013" y="0"/>
            <a:ext cx="3962400" cy="344488"/>
          </a:xfrm>
          <a:prstGeom prst="rect">
            <a:avLst/>
          </a:prstGeom>
        </p:spPr>
        <p:txBody>
          <a:bodyPr vert="horz" lIns="91440" tIns="45720" rIns="91440" bIns="45720" rtlCol="0"/>
          <a:lstStyle>
            <a:lvl1pPr algn="r">
              <a:defRPr sz="1200"/>
            </a:lvl1pPr>
          </a:lstStyle>
          <a:p>
            <a:fld id="{C2FED611-3DF1-460D-81CD-52E854C5AF91}" type="datetimeFigureOut">
              <a:rPr lang="es-ES" smtClean="0"/>
              <a:t>11/12/2019</a:t>
            </a:fld>
            <a:endParaRPr lang="es-ES" dirty="0"/>
          </a:p>
        </p:txBody>
      </p:sp>
      <p:sp>
        <p:nvSpPr>
          <p:cNvPr id="4" name="Marcador de imagen de diapositiva 3"/>
          <p:cNvSpPr>
            <a:spLocks noGrp="1" noRot="1" noChangeAspect="1"/>
          </p:cNvSpPr>
          <p:nvPr>
            <p:ph type="sldImg" idx="2"/>
          </p:nvPr>
        </p:nvSpPr>
        <p:spPr>
          <a:xfrm>
            <a:off x="3028950" y="857250"/>
            <a:ext cx="3086100" cy="2314575"/>
          </a:xfrm>
          <a:prstGeom prst="rect">
            <a:avLst/>
          </a:prstGeom>
          <a:noFill/>
          <a:ln w="12700">
            <a:solidFill>
              <a:prstClr val="black"/>
            </a:solidFill>
          </a:ln>
        </p:spPr>
        <p:txBody>
          <a:bodyPr vert="horz" lIns="91440" tIns="45720" rIns="91440" bIns="45720" rtlCol="0" anchor="ctr"/>
          <a:lstStyle/>
          <a:p>
            <a:endParaRPr lang="es-ES" dirty="0"/>
          </a:p>
        </p:txBody>
      </p:sp>
      <p:sp>
        <p:nvSpPr>
          <p:cNvPr id="5" name="Marcador de notas 4"/>
          <p:cNvSpPr>
            <a:spLocks noGrp="1"/>
          </p:cNvSpPr>
          <p:nvPr>
            <p:ph type="body" sz="quarter" idx="3"/>
          </p:nvPr>
        </p:nvSpPr>
        <p:spPr>
          <a:xfrm>
            <a:off x="914400" y="3300413"/>
            <a:ext cx="7315200" cy="2700337"/>
          </a:xfrm>
          <a:prstGeom prst="rect">
            <a:avLst/>
          </a:prstGeom>
        </p:spPr>
        <p:txBody>
          <a:bodyPr vert="horz" lIns="91440" tIns="45720" rIns="91440" bIns="45720" rtlCol="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6" name="Marcador de pie de página 5"/>
          <p:cNvSpPr>
            <a:spLocks noGrp="1"/>
          </p:cNvSpPr>
          <p:nvPr>
            <p:ph type="ftr" sz="quarter" idx="4"/>
          </p:nvPr>
        </p:nvSpPr>
        <p:spPr>
          <a:xfrm>
            <a:off x="0" y="6513513"/>
            <a:ext cx="3962400" cy="344487"/>
          </a:xfrm>
          <a:prstGeom prst="rect">
            <a:avLst/>
          </a:prstGeom>
        </p:spPr>
        <p:txBody>
          <a:bodyPr vert="horz" lIns="91440" tIns="45720" rIns="91440" bIns="45720" rtlCol="0" anchor="b"/>
          <a:lstStyle>
            <a:lvl1pPr algn="l">
              <a:defRPr sz="1200"/>
            </a:lvl1pPr>
          </a:lstStyle>
          <a:p>
            <a:endParaRPr lang="es-ES" dirty="0"/>
          </a:p>
        </p:txBody>
      </p:sp>
      <p:sp>
        <p:nvSpPr>
          <p:cNvPr id="7" name="Marcador de número de diapositiva 6"/>
          <p:cNvSpPr>
            <a:spLocks noGrp="1"/>
          </p:cNvSpPr>
          <p:nvPr>
            <p:ph type="sldNum" sz="quarter" idx="5"/>
          </p:nvPr>
        </p:nvSpPr>
        <p:spPr>
          <a:xfrm>
            <a:off x="5180013" y="6513513"/>
            <a:ext cx="3962400" cy="344487"/>
          </a:xfrm>
          <a:prstGeom prst="rect">
            <a:avLst/>
          </a:prstGeom>
        </p:spPr>
        <p:txBody>
          <a:bodyPr vert="horz" lIns="91440" tIns="45720" rIns="91440" bIns="45720" rtlCol="0" anchor="b"/>
          <a:lstStyle>
            <a:lvl1pPr algn="r">
              <a:defRPr sz="1200"/>
            </a:lvl1pPr>
          </a:lstStyle>
          <a:p>
            <a:fld id="{F08E0AA5-F547-4AB5-BEE5-2305ED1B34DF}" type="slidenum">
              <a:rPr lang="es-ES" smtClean="0"/>
              <a:t>‹Nº›</a:t>
            </a:fld>
            <a:endParaRPr lang="es-ES" dirty="0"/>
          </a:p>
        </p:txBody>
      </p:sp>
    </p:spTree>
    <p:extLst>
      <p:ext uri="{BB962C8B-B14F-4D97-AF65-F5344CB8AC3E}">
        <p14:creationId xmlns:p14="http://schemas.microsoft.com/office/powerpoint/2010/main" val="228021083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10"/>
          </p:nvPr>
        </p:nvSpPr>
        <p:spPr/>
        <p:txBody>
          <a:bodyPr/>
          <a:lstStyle/>
          <a:p>
            <a:fld id="{F08E0AA5-F547-4AB5-BEE5-2305ED1B34DF}" type="slidenum">
              <a:rPr lang="es-ES" smtClean="0"/>
              <a:t>1</a:t>
            </a:fld>
            <a:endParaRPr lang="es-ES" dirty="0"/>
          </a:p>
        </p:txBody>
      </p:sp>
    </p:spTree>
    <p:extLst>
      <p:ext uri="{BB962C8B-B14F-4D97-AF65-F5344CB8AC3E}">
        <p14:creationId xmlns:p14="http://schemas.microsoft.com/office/powerpoint/2010/main" val="384583051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modificar el estilo de subtítulo del patrón</a:t>
            </a:r>
            <a:endParaRPr lang="en-US" dirty="0"/>
          </a:p>
        </p:txBody>
      </p:sp>
      <p:sp>
        <p:nvSpPr>
          <p:cNvPr id="4" name="Date Placeholder 3"/>
          <p:cNvSpPr>
            <a:spLocks noGrp="1"/>
          </p:cNvSpPr>
          <p:nvPr>
            <p:ph type="dt" sz="half" idx="10"/>
          </p:nvPr>
        </p:nvSpPr>
        <p:spPr/>
        <p:txBody>
          <a:bodyPr/>
          <a:lstStyle/>
          <a:p>
            <a:fld id="{28EE01BC-5581-4888-8721-FC11B1DDF08E}" type="datetimeFigureOut">
              <a:rPr lang="es-CO" smtClean="0"/>
              <a:t>11/12/2019</a:t>
            </a:fld>
            <a:endParaRPr lang="es-CO" dirty="0"/>
          </a:p>
        </p:txBody>
      </p:sp>
      <p:sp>
        <p:nvSpPr>
          <p:cNvPr id="5" name="Footer Placeholder 4"/>
          <p:cNvSpPr>
            <a:spLocks noGrp="1"/>
          </p:cNvSpPr>
          <p:nvPr>
            <p:ph type="ftr" sz="quarter" idx="11"/>
          </p:nvPr>
        </p:nvSpPr>
        <p:spPr/>
        <p:txBody>
          <a:bodyPr/>
          <a:lstStyle/>
          <a:p>
            <a:endParaRPr lang="es-CO" dirty="0"/>
          </a:p>
        </p:txBody>
      </p:sp>
      <p:sp>
        <p:nvSpPr>
          <p:cNvPr id="6" name="Slide Number Placeholder 5"/>
          <p:cNvSpPr>
            <a:spLocks noGrp="1"/>
          </p:cNvSpPr>
          <p:nvPr>
            <p:ph type="sldNum" sz="quarter" idx="12"/>
          </p:nvPr>
        </p:nvSpPr>
        <p:spPr/>
        <p:txBody>
          <a:bodyPr/>
          <a:lstStyle/>
          <a:p>
            <a:fld id="{D71D98D2-FBBC-4007-8946-E7EB43AC702B}" type="slidenum">
              <a:rPr lang="es-CO" smtClean="0"/>
              <a:t>‹Nº›</a:t>
            </a:fld>
            <a:endParaRPr lang="es-CO" dirty="0"/>
          </a:p>
        </p:txBody>
      </p:sp>
    </p:spTree>
    <p:extLst>
      <p:ext uri="{BB962C8B-B14F-4D97-AF65-F5344CB8AC3E}">
        <p14:creationId xmlns:p14="http://schemas.microsoft.com/office/powerpoint/2010/main" val="41358222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28EE01BC-5581-4888-8721-FC11B1DDF08E}" type="datetimeFigureOut">
              <a:rPr lang="es-CO" smtClean="0"/>
              <a:t>11/12/2019</a:t>
            </a:fld>
            <a:endParaRPr lang="es-CO" dirty="0"/>
          </a:p>
        </p:txBody>
      </p:sp>
      <p:sp>
        <p:nvSpPr>
          <p:cNvPr id="5" name="Footer Placeholder 4"/>
          <p:cNvSpPr>
            <a:spLocks noGrp="1"/>
          </p:cNvSpPr>
          <p:nvPr>
            <p:ph type="ftr" sz="quarter" idx="11"/>
          </p:nvPr>
        </p:nvSpPr>
        <p:spPr/>
        <p:txBody>
          <a:bodyPr/>
          <a:lstStyle/>
          <a:p>
            <a:endParaRPr lang="es-CO" dirty="0"/>
          </a:p>
        </p:txBody>
      </p:sp>
      <p:sp>
        <p:nvSpPr>
          <p:cNvPr id="6" name="Slide Number Placeholder 5"/>
          <p:cNvSpPr>
            <a:spLocks noGrp="1"/>
          </p:cNvSpPr>
          <p:nvPr>
            <p:ph type="sldNum" sz="quarter" idx="12"/>
          </p:nvPr>
        </p:nvSpPr>
        <p:spPr/>
        <p:txBody>
          <a:bodyPr/>
          <a:lstStyle/>
          <a:p>
            <a:fld id="{D71D98D2-FBBC-4007-8946-E7EB43AC702B}" type="slidenum">
              <a:rPr lang="es-CO" smtClean="0"/>
              <a:t>‹Nº›</a:t>
            </a:fld>
            <a:endParaRPr lang="es-CO" dirty="0"/>
          </a:p>
        </p:txBody>
      </p:sp>
    </p:spTree>
    <p:extLst>
      <p:ext uri="{BB962C8B-B14F-4D97-AF65-F5344CB8AC3E}">
        <p14:creationId xmlns:p14="http://schemas.microsoft.com/office/powerpoint/2010/main" val="4219672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28EE01BC-5581-4888-8721-FC11B1DDF08E}" type="datetimeFigureOut">
              <a:rPr lang="es-CO" smtClean="0"/>
              <a:t>11/12/2019</a:t>
            </a:fld>
            <a:endParaRPr lang="es-CO" dirty="0"/>
          </a:p>
        </p:txBody>
      </p:sp>
      <p:sp>
        <p:nvSpPr>
          <p:cNvPr id="5" name="Footer Placeholder 4"/>
          <p:cNvSpPr>
            <a:spLocks noGrp="1"/>
          </p:cNvSpPr>
          <p:nvPr>
            <p:ph type="ftr" sz="quarter" idx="11"/>
          </p:nvPr>
        </p:nvSpPr>
        <p:spPr/>
        <p:txBody>
          <a:bodyPr/>
          <a:lstStyle/>
          <a:p>
            <a:endParaRPr lang="es-CO" dirty="0"/>
          </a:p>
        </p:txBody>
      </p:sp>
      <p:sp>
        <p:nvSpPr>
          <p:cNvPr id="6" name="Slide Number Placeholder 5"/>
          <p:cNvSpPr>
            <a:spLocks noGrp="1"/>
          </p:cNvSpPr>
          <p:nvPr>
            <p:ph type="sldNum" sz="quarter" idx="12"/>
          </p:nvPr>
        </p:nvSpPr>
        <p:spPr/>
        <p:txBody>
          <a:bodyPr/>
          <a:lstStyle/>
          <a:p>
            <a:fld id="{D71D98D2-FBBC-4007-8946-E7EB43AC702B}" type="slidenum">
              <a:rPr lang="es-CO" smtClean="0"/>
              <a:t>‹Nº›</a:t>
            </a:fld>
            <a:endParaRPr lang="es-CO" dirty="0"/>
          </a:p>
        </p:txBody>
      </p:sp>
    </p:spTree>
    <p:extLst>
      <p:ext uri="{BB962C8B-B14F-4D97-AF65-F5344CB8AC3E}">
        <p14:creationId xmlns:p14="http://schemas.microsoft.com/office/powerpoint/2010/main" val="41342164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28EE01BC-5581-4888-8721-FC11B1DDF08E}" type="datetimeFigureOut">
              <a:rPr lang="es-CO" smtClean="0"/>
              <a:t>11/12/2019</a:t>
            </a:fld>
            <a:endParaRPr lang="es-CO" dirty="0"/>
          </a:p>
        </p:txBody>
      </p:sp>
      <p:sp>
        <p:nvSpPr>
          <p:cNvPr id="5" name="Footer Placeholder 4"/>
          <p:cNvSpPr>
            <a:spLocks noGrp="1"/>
          </p:cNvSpPr>
          <p:nvPr>
            <p:ph type="ftr" sz="quarter" idx="11"/>
          </p:nvPr>
        </p:nvSpPr>
        <p:spPr/>
        <p:txBody>
          <a:bodyPr/>
          <a:lstStyle/>
          <a:p>
            <a:endParaRPr lang="es-CO" dirty="0"/>
          </a:p>
        </p:txBody>
      </p:sp>
      <p:sp>
        <p:nvSpPr>
          <p:cNvPr id="6" name="Slide Number Placeholder 5"/>
          <p:cNvSpPr>
            <a:spLocks noGrp="1"/>
          </p:cNvSpPr>
          <p:nvPr>
            <p:ph type="sldNum" sz="quarter" idx="12"/>
          </p:nvPr>
        </p:nvSpPr>
        <p:spPr/>
        <p:txBody>
          <a:bodyPr/>
          <a:lstStyle/>
          <a:p>
            <a:fld id="{D71D98D2-FBBC-4007-8946-E7EB43AC702B}" type="slidenum">
              <a:rPr lang="es-CO" smtClean="0"/>
              <a:t>‹Nº›</a:t>
            </a:fld>
            <a:endParaRPr lang="es-CO" dirty="0"/>
          </a:p>
        </p:txBody>
      </p:sp>
    </p:spTree>
    <p:extLst>
      <p:ext uri="{BB962C8B-B14F-4D97-AF65-F5344CB8AC3E}">
        <p14:creationId xmlns:p14="http://schemas.microsoft.com/office/powerpoint/2010/main" val="10317238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28EE01BC-5581-4888-8721-FC11B1DDF08E}" type="datetimeFigureOut">
              <a:rPr lang="es-CO" smtClean="0"/>
              <a:t>11/12/2019</a:t>
            </a:fld>
            <a:endParaRPr lang="es-CO" dirty="0"/>
          </a:p>
        </p:txBody>
      </p:sp>
      <p:sp>
        <p:nvSpPr>
          <p:cNvPr id="5" name="Footer Placeholder 4"/>
          <p:cNvSpPr>
            <a:spLocks noGrp="1"/>
          </p:cNvSpPr>
          <p:nvPr>
            <p:ph type="ftr" sz="quarter" idx="11"/>
          </p:nvPr>
        </p:nvSpPr>
        <p:spPr/>
        <p:txBody>
          <a:bodyPr/>
          <a:lstStyle/>
          <a:p>
            <a:endParaRPr lang="es-CO" dirty="0"/>
          </a:p>
        </p:txBody>
      </p:sp>
      <p:sp>
        <p:nvSpPr>
          <p:cNvPr id="6" name="Slide Number Placeholder 5"/>
          <p:cNvSpPr>
            <a:spLocks noGrp="1"/>
          </p:cNvSpPr>
          <p:nvPr>
            <p:ph type="sldNum" sz="quarter" idx="12"/>
          </p:nvPr>
        </p:nvSpPr>
        <p:spPr/>
        <p:txBody>
          <a:bodyPr/>
          <a:lstStyle/>
          <a:p>
            <a:fld id="{D71D98D2-FBBC-4007-8946-E7EB43AC702B}" type="slidenum">
              <a:rPr lang="es-CO" smtClean="0"/>
              <a:t>‹Nº›</a:t>
            </a:fld>
            <a:endParaRPr lang="es-CO" dirty="0"/>
          </a:p>
        </p:txBody>
      </p:sp>
    </p:spTree>
    <p:extLst>
      <p:ext uri="{BB962C8B-B14F-4D97-AF65-F5344CB8AC3E}">
        <p14:creationId xmlns:p14="http://schemas.microsoft.com/office/powerpoint/2010/main" val="37512505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28EE01BC-5581-4888-8721-FC11B1DDF08E}" type="datetimeFigureOut">
              <a:rPr lang="es-CO" smtClean="0"/>
              <a:t>11/12/2019</a:t>
            </a:fld>
            <a:endParaRPr lang="es-CO" dirty="0"/>
          </a:p>
        </p:txBody>
      </p:sp>
      <p:sp>
        <p:nvSpPr>
          <p:cNvPr id="6" name="Footer Placeholder 5"/>
          <p:cNvSpPr>
            <a:spLocks noGrp="1"/>
          </p:cNvSpPr>
          <p:nvPr>
            <p:ph type="ftr" sz="quarter" idx="11"/>
          </p:nvPr>
        </p:nvSpPr>
        <p:spPr/>
        <p:txBody>
          <a:bodyPr/>
          <a:lstStyle/>
          <a:p>
            <a:endParaRPr lang="es-CO" dirty="0"/>
          </a:p>
        </p:txBody>
      </p:sp>
      <p:sp>
        <p:nvSpPr>
          <p:cNvPr id="7" name="Slide Number Placeholder 6"/>
          <p:cNvSpPr>
            <a:spLocks noGrp="1"/>
          </p:cNvSpPr>
          <p:nvPr>
            <p:ph type="sldNum" sz="quarter" idx="12"/>
          </p:nvPr>
        </p:nvSpPr>
        <p:spPr/>
        <p:txBody>
          <a:bodyPr/>
          <a:lstStyle/>
          <a:p>
            <a:fld id="{D71D98D2-FBBC-4007-8946-E7EB43AC702B}" type="slidenum">
              <a:rPr lang="es-CO" smtClean="0"/>
              <a:t>‹Nº›</a:t>
            </a:fld>
            <a:endParaRPr lang="es-CO" dirty="0"/>
          </a:p>
        </p:txBody>
      </p:sp>
    </p:spTree>
    <p:extLst>
      <p:ext uri="{BB962C8B-B14F-4D97-AF65-F5344CB8AC3E}">
        <p14:creationId xmlns:p14="http://schemas.microsoft.com/office/powerpoint/2010/main" val="14959843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Content Placeholder 3"/>
          <p:cNvSpPr>
            <a:spLocks noGrp="1"/>
          </p:cNvSpPr>
          <p:nvPr>
            <p:ph sz="half" idx="2"/>
          </p:nvPr>
        </p:nvSpPr>
        <p:spPr>
          <a:xfrm>
            <a:off x="629842" y="2505075"/>
            <a:ext cx="3868340"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Content Placeholder 5"/>
          <p:cNvSpPr>
            <a:spLocks noGrp="1"/>
          </p:cNvSpPr>
          <p:nvPr>
            <p:ph sz="quarter" idx="4"/>
          </p:nvPr>
        </p:nvSpPr>
        <p:spPr>
          <a:xfrm>
            <a:off x="4629150" y="2505075"/>
            <a:ext cx="3887391"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28EE01BC-5581-4888-8721-FC11B1DDF08E}" type="datetimeFigureOut">
              <a:rPr lang="es-CO" smtClean="0"/>
              <a:t>11/12/2019</a:t>
            </a:fld>
            <a:endParaRPr lang="es-CO" dirty="0"/>
          </a:p>
        </p:txBody>
      </p:sp>
      <p:sp>
        <p:nvSpPr>
          <p:cNvPr id="8" name="Footer Placeholder 7"/>
          <p:cNvSpPr>
            <a:spLocks noGrp="1"/>
          </p:cNvSpPr>
          <p:nvPr>
            <p:ph type="ftr" sz="quarter" idx="11"/>
          </p:nvPr>
        </p:nvSpPr>
        <p:spPr/>
        <p:txBody>
          <a:bodyPr/>
          <a:lstStyle/>
          <a:p>
            <a:endParaRPr lang="es-CO" dirty="0"/>
          </a:p>
        </p:txBody>
      </p:sp>
      <p:sp>
        <p:nvSpPr>
          <p:cNvPr id="9" name="Slide Number Placeholder 8"/>
          <p:cNvSpPr>
            <a:spLocks noGrp="1"/>
          </p:cNvSpPr>
          <p:nvPr>
            <p:ph type="sldNum" sz="quarter" idx="12"/>
          </p:nvPr>
        </p:nvSpPr>
        <p:spPr/>
        <p:txBody>
          <a:bodyPr/>
          <a:lstStyle/>
          <a:p>
            <a:fld id="{D71D98D2-FBBC-4007-8946-E7EB43AC702B}" type="slidenum">
              <a:rPr lang="es-CO" smtClean="0"/>
              <a:t>‹Nº›</a:t>
            </a:fld>
            <a:endParaRPr lang="es-CO" dirty="0"/>
          </a:p>
        </p:txBody>
      </p:sp>
    </p:spTree>
    <p:extLst>
      <p:ext uri="{BB962C8B-B14F-4D97-AF65-F5344CB8AC3E}">
        <p14:creationId xmlns:p14="http://schemas.microsoft.com/office/powerpoint/2010/main" val="5466386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fld id="{28EE01BC-5581-4888-8721-FC11B1DDF08E}" type="datetimeFigureOut">
              <a:rPr lang="es-CO" smtClean="0"/>
              <a:t>11/12/2019</a:t>
            </a:fld>
            <a:endParaRPr lang="es-CO" dirty="0"/>
          </a:p>
        </p:txBody>
      </p:sp>
      <p:sp>
        <p:nvSpPr>
          <p:cNvPr id="4" name="Footer Placeholder 3"/>
          <p:cNvSpPr>
            <a:spLocks noGrp="1"/>
          </p:cNvSpPr>
          <p:nvPr>
            <p:ph type="ftr" sz="quarter" idx="11"/>
          </p:nvPr>
        </p:nvSpPr>
        <p:spPr/>
        <p:txBody>
          <a:bodyPr/>
          <a:lstStyle/>
          <a:p>
            <a:endParaRPr lang="es-CO" dirty="0"/>
          </a:p>
        </p:txBody>
      </p:sp>
      <p:sp>
        <p:nvSpPr>
          <p:cNvPr id="5" name="Slide Number Placeholder 4"/>
          <p:cNvSpPr>
            <a:spLocks noGrp="1"/>
          </p:cNvSpPr>
          <p:nvPr>
            <p:ph type="sldNum" sz="quarter" idx="12"/>
          </p:nvPr>
        </p:nvSpPr>
        <p:spPr/>
        <p:txBody>
          <a:bodyPr/>
          <a:lstStyle/>
          <a:p>
            <a:fld id="{D71D98D2-FBBC-4007-8946-E7EB43AC702B}" type="slidenum">
              <a:rPr lang="es-CO" smtClean="0"/>
              <a:t>‹Nº›</a:t>
            </a:fld>
            <a:endParaRPr lang="es-CO" dirty="0"/>
          </a:p>
        </p:txBody>
      </p:sp>
    </p:spTree>
    <p:extLst>
      <p:ext uri="{BB962C8B-B14F-4D97-AF65-F5344CB8AC3E}">
        <p14:creationId xmlns:p14="http://schemas.microsoft.com/office/powerpoint/2010/main" val="16113025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8EE01BC-5581-4888-8721-FC11B1DDF08E}" type="datetimeFigureOut">
              <a:rPr lang="es-CO" smtClean="0"/>
              <a:t>11/12/2019</a:t>
            </a:fld>
            <a:endParaRPr lang="es-CO" dirty="0"/>
          </a:p>
        </p:txBody>
      </p:sp>
      <p:sp>
        <p:nvSpPr>
          <p:cNvPr id="3" name="Footer Placeholder 2"/>
          <p:cNvSpPr>
            <a:spLocks noGrp="1"/>
          </p:cNvSpPr>
          <p:nvPr>
            <p:ph type="ftr" sz="quarter" idx="11"/>
          </p:nvPr>
        </p:nvSpPr>
        <p:spPr/>
        <p:txBody>
          <a:bodyPr/>
          <a:lstStyle/>
          <a:p>
            <a:endParaRPr lang="es-CO" dirty="0"/>
          </a:p>
        </p:txBody>
      </p:sp>
      <p:sp>
        <p:nvSpPr>
          <p:cNvPr id="4" name="Slide Number Placeholder 3"/>
          <p:cNvSpPr>
            <a:spLocks noGrp="1"/>
          </p:cNvSpPr>
          <p:nvPr>
            <p:ph type="sldNum" sz="quarter" idx="12"/>
          </p:nvPr>
        </p:nvSpPr>
        <p:spPr/>
        <p:txBody>
          <a:bodyPr/>
          <a:lstStyle/>
          <a:p>
            <a:fld id="{D71D98D2-FBBC-4007-8946-E7EB43AC702B}" type="slidenum">
              <a:rPr lang="es-CO" smtClean="0"/>
              <a:t>‹Nº›</a:t>
            </a:fld>
            <a:endParaRPr lang="es-CO" dirty="0"/>
          </a:p>
        </p:txBody>
      </p:sp>
    </p:spTree>
    <p:extLst>
      <p:ext uri="{BB962C8B-B14F-4D97-AF65-F5344CB8AC3E}">
        <p14:creationId xmlns:p14="http://schemas.microsoft.com/office/powerpoint/2010/main" val="31194686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28EE01BC-5581-4888-8721-FC11B1DDF08E}" type="datetimeFigureOut">
              <a:rPr lang="es-CO" smtClean="0"/>
              <a:t>11/12/2019</a:t>
            </a:fld>
            <a:endParaRPr lang="es-CO" dirty="0"/>
          </a:p>
        </p:txBody>
      </p:sp>
      <p:sp>
        <p:nvSpPr>
          <p:cNvPr id="6" name="Footer Placeholder 5"/>
          <p:cNvSpPr>
            <a:spLocks noGrp="1"/>
          </p:cNvSpPr>
          <p:nvPr>
            <p:ph type="ftr" sz="quarter" idx="11"/>
          </p:nvPr>
        </p:nvSpPr>
        <p:spPr/>
        <p:txBody>
          <a:bodyPr/>
          <a:lstStyle/>
          <a:p>
            <a:endParaRPr lang="es-CO" dirty="0"/>
          </a:p>
        </p:txBody>
      </p:sp>
      <p:sp>
        <p:nvSpPr>
          <p:cNvPr id="7" name="Slide Number Placeholder 6"/>
          <p:cNvSpPr>
            <a:spLocks noGrp="1"/>
          </p:cNvSpPr>
          <p:nvPr>
            <p:ph type="sldNum" sz="quarter" idx="12"/>
          </p:nvPr>
        </p:nvSpPr>
        <p:spPr/>
        <p:txBody>
          <a:bodyPr/>
          <a:lstStyle/>
          <a:p>
            <a:fld id="{D71D98D2-FBBC-4007-8946-E7EB43AC702B}" type="slidenum">
              <a:rPr lang="es-CO" smtClean="0"/>
              <a:t>‹Nº›</a:t>
            </a:fld>
            <a:endParaRPr lang="es-CO" dirty="0"/>
          </a:p>
        </p:txBody>
      </p:sp>
    </p:spTree>
    <p:extLst>
      <p:ext uri="{BB962C8B-B14F-4D97-AF65-F5344CB8AC3E}">
        <p14:creationId xmlns:p14="http://schemas.microsoft.com/office/powerpoint/2010/main" val="33824385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dirty="0" smtClean="0"/>
              <a:t>Haga clic en el icono para agregar una imagen</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28EE01BC-5581-4888-8721-FC11B1DDF08E}" type="datetimeFigureOut">
              <a:rPr lang="es-CO" smtClean="0"/>
              <a:t>11/12/2019</a:t>
            </a:fld>
            <a:endParaRPr lang="es-CO" dirty="0"/>
          </a:p>
        </p:txBody>
      </p:sp>
      <p:sp>
        <p:nvSpPr>
          <p:cNvPr id="6" name="Footer Placeholder 5"/>
          <p:cNvSpPr>
            <a:spLocks noGrp="1"/>
          </p:cNvSpPr>
          <p:nvPr>
            <p:ph type="ftr" sz="quarter" idx="11"/>
          </p:nvPr>
        </p:nvSpPr>
        <p:spPr/>
        <p:txBody>
          <a:bodyPr/>
          <a:lstStyle/>
          <a:p>
            <a:endParaRPr lang="es-CO" dirty="0"/>
          </a:p>
        </p:txBody>
      </p:sp>
      <p:sp>
        <p:nvSpPr>
          <p:cNvPr id="7" name="Slide Number Placeholder 6"/>
          <p:cNvSpPr>
            <a:spLocks noGrp="1"/>
          </p:cNvSpPr>
          <p:nvPr>
            <p:ph type="sldNum" sz="quarter" idx="12"/>
          </p:nvPr>
        </p:nvSpPr>
        <p:spPr/>
        <p:txBody>
          <a:bodyPr/>
          <a:lstStyle/>
          <a:p>
            <a:fld id="{D71D98D2-FBBC-4007-8946-E7EB43AC702B}" type="slidenum">
              <a:rPr lang="es-CO" smtClean="0"/>
              <a:t>‹Nº›</a:t>
            </a:fld>
            <a:endParaRPr lang="es-CO" dirty="0"/>
          </a:p>
        </p:txBody>
      </p:sp>
    </p:spTree>
    <p:extLst>
      <p:ext uri="{BB962C8B-B14F-4D97-AF65-F5344CB8AC3E}">
        <p14:creationId xmlns:p14="http://schemas.microsoft.com/office/powerpoint/2010/main" val="4582928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8EE01BC-5581-4888-8721-FC11B1DDF08E}" type="datetimeFigureOut">
              <a:rPr lang="es-CO" smtClean="0"/>
              <a:t>11/12/2019</a:t>
            </a:fld>
            <a:endParaRPr lang="es-CO" dirty="0"/>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CO" dirty="0"/>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71D98D2-FBBC-4007-8946-E7EB43AC702B}" type="slidenum">
              <a:rPr lang="es-CO" smtClean="0"/>
              <a:t>‹Nº›</a:t>
            </a:fld>
            <a:endParaRPr lang="es-CO" dirty="0"/>
          </a:p>
        </p:txBody>
      </p:sp>
    </p:spTree>
    <p:extLst>
      <p:ext uri="{BB962C8B-B14F-4D97-AF65-F5344CB8AC3E}">
        <p14:creationId xmlns:p14="http://schemas.microsoft.com/office/powerpoint/2010/main" val="318675403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image" Target="../media/image2.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n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3" name="CuadroTexto 2"/>
          <p:cNvSpPr txBox="1"/>
          <p:nvPr/>
        </p:nvSpPr>
        <p:spPr>
          <a:xfrm>
            <a:off x="3723702" y="6081311"/>
            <a:ext cx="980626" cy="523220"/>
          </a:xfrm>
          <a:prstGeom prst="rect">
            <a:avLst/>
          </a:prstGeom>
          <a:noFill/>
        </p:spPr>
        <p:txBody>
          <a:bodyPr wrap="square" rtlCol="0">
            <a:spAutoFit/>
          </a:bodyPr>
          <a:lstStyle/>
          <a:p>
            <a:pPr algn="ctr"/>
            <a:r>
              <a:rPr lang="es-ES" sz="2800" b="1" dirty="0" smtClean="0">
                <a:solidFill>
                  <a:srgbClr val="054487"/>
                </a:solidFill>
              </a:rPr>
              <a:t>2019</a:t>
            </a:r>
            <a:endParaRPr lang="es-ES" sz="2800" b="1" dirty="0">
              <a:solidFill>
                <a:srgbClr val="054487"/>
              </a:solidFill>
            </a:endParaRPr>
          </a:p>
        </p:txBody>
      </p:sp>
    </p:spTree>
    <p:extLst>
      <p:ext uri="{BB962C8B-B14F-4D97-AF65-F5344CB8AC3E}">
        <p14:creationId xmlns:p14="http://schemas.microsoft.com/office/powerpoint/2010/main" val="328490934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n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3" name="CuadroTexto 2"/>
          <p:cNvSpPr txBox="1"/>
          <p:nvPr/>
        </p:nvSpPr>
        <p:spPr>
          <a:xfrm>
            <a:off x="2784764" y="889407"/>
            <a:ext cx="6359236" cy="400110"/>
          </a:xfrm>
          <a:prstGeom prst="rect">
            <a:avLst/>
          </a:prstGeom>
          <a:solidFill>
            <a:srgbClr val="002060"/>
          </a:solidFill>
        </p:spPr>
        <p:txBody>
          <a:bodyPr wrap="square" rtlCol="0">
            <a:spAutoFit/>
          </a:bodyPr>
          <a:lstStyle/>
          <a:p>
            <a:pPr algn="ctr"/>
            <a:r>
              <a:rPr lang="es-CO" sz="2000" b="1" dirty="0" smtClean="0">
                <a:solidFill>
                  <a:schemeClr val="bg1"/>
                </a:solidFill>
                <a:latin typeface="Century Gothic" panose="020B0502020202020204" pitchFamily="34" charset="0"/>
              </a:rPr>
              <a:t>ANALISIS </a:t>
            </a:r>
            <a:r>
              <a:rPr lang="es-CO" sz="2000" b="1" dirty="0">
                <a:solidFill>
                  <a:schemeClr val="bg1"/>
                </a:solidFill>
                <a:latin typeface="Century Gothic" panose="020B0502020202020204" pitchFamily="34" charset="0"/>
              </a:rPr>
              <a:t>RESULTADO </a:t>
            </a:r>
            <a:r>
              <a:rPr lang="es-CO" sz="2000" b="1" dirty="0" smtClean="0">
                <a:solidFill>
                  <a:schemeClr val="bg1"/>
                </a:solidFill>
                <a:latin typeface="Century Gothic" panose="020B0502020202020204" pitchFamily="34" charset="0"/>
              </a:rPr>
              <a:t>OBTENIDOS</a:t>
            </a:r>
          </a:p>
        </p:txBody>
      </p:sp>
      <p:sp>
        <p:nvSpPr>
          <p:cNvPr id="4" name="CuadroTexto 3"/>
          <p:cNvSpPr txBox="1"/>
          <p:nvPr/>
        </p:nvSpPr>
        <p:spPr>
          <a:xfrm>
            <a:off x="423429" y="2404878"/>
            <a:ext cx="8297141" cy="3893374"/>
          </a:xfrm>
          <a:prstGeom prst="rect">
            <a:avLst/>
          </a:prstGeom>
          <a:noFill/>
        </p:spPr>
        <p:txBody>
          <a:bodyPr wrap="square" rtlCol="0">
            <a:spAutoFit/>
          </a:bodyPr>
          <a:lstStyle/>
          <a:p>
            <a:pPr lvl="0" algn="just"/>
            <a:r>
              <a:rPr lang="es-CO" sz="1300" dirty="0"/>
              <a:t>De acuerdo con los datos relacionados en la </a:t>
            </a:r>
            <a:r>
              <a:rPr lang="es-CO" sz="1300" dirty="0" smtClean="0"/>
              <a:t>gráfica, </a:t>
            </a:r>
            <a:r>
              <a:rPr lang="es-CO" sz="1300" dirty="0"/>
              <a:t>se </a:t>
            </a:r>
            <a:r>
              <a:rPr lang="es-CO" sz="1300" dirty="0" smtClean="0"/>
              <a:t>puedo analizar, según el método de evaluación lo siguiente:</a:t>
            </a:r>
          </a:p>
          <a:p>
            <a:pPr lvl="0" algn="just"/>
            <a:endParaRPr lang="es-CO" sz="1300" dirty="0"/>
          </a:p>
          <a:p>
            <a:pPr marL="285750" lvl="0" indent="-285750" algn="just">
              <a:buFont typeface="Arial" panose="020B0604020202020204" pitchFamily="34" charset="0"/>
              <a:buChar char="•"/>
            </a:pPr>
            <a:r>
              <a:rPr lang="es-CO" sz="1300" dirty="0" smtClean="0"/>
              <a:t>Respecto a la cordialidad y disposición del servidor, un 37,50 % (18) calificaron como excelente, un 4,17% (2) como Bueno y el 58,33% (28) no Califico, es decir, el protocolo establecido por la gestión de atención al ciudadano para brindar un servicio de calidad, no ha cumplido los estándares establecidos pero al no existir una calificación de Aceptable o Deficiente se considera como cumplido, no sin ates recordar que es necesario solicitar al ciudadano llenar la encuesta de satisfacción. </a:t>
            </a:r>
          </a:p>
          <a:p>
            <a:pPr marL="285750" lvl="0" indent="-285750" algn="just">
              <a:buFont typeface="Arial" panose="020B0604020202020204" pitchFamily="34" charset="0"/>
              <a:buChar char="•"/>
            </a:pPr>
            <a:r>
              <a:rPr lang="es-CO" sz="1300" dirty="0" smtClean="0"/>
              <a:t>La calificación registrada para la percepción respecto a la disponibilidad del servidor para ayudarle a responder las dudas, inquietudes o solicitudes es excelente, 37,50% (18), un 4,17% (2) como Bueno </a:t>
            </a:r>
            <a:r>
              <a:rPr lang="es-CO" sz="1300" dirty="0"/>
              <a:t>y el </a:t>
            </a:r>
            <a:r>
              <a:rPr lang="es-CO" sz="1300" dirty="0" smtClean="0"/>
              <a:t>58,33% (28) </a:t>
            </a:r>
            <a:r>
              <a:rPr lang="es-CO" sz="1300" dirty="0"/>
              <a:t>no </a:t>
            </a:r>
            <a:r>
              <a:rPr lang="es-CO" sz="1300" dirty="0" smtClean="0"/>
              <a:t>Califico, </a:t>
            </a:r>
            <a:r>
              <a:rPr lang="es-CO" sz="1300" dirty="0"/>
              <a:t>es decir, el protocolo establecido por la gestión de atención al ciudadano para brindar un servicio de calidad, no ha cumplido los estándares establecidos pero al no existir una calificación de Aceptable o Deficiente se considera como cumplido, no sin </a:t>
            </a:r>
            <a:r>
              <a:rPr lang="es-CO" sz="1300" dirty="0" smtClean="0"/>
              <a:t>antes </a:t>
            </a:r>
            <a:r>
              <a:rPr lang="es-CO" sz="1300" dirty="0"/>
              <a:t>recordar que es necesario solicitar al ciudadano llenar la encuesta de satisfacción.</a:t>
            </a:r>
            <a:endParaRPr lang="es-CO" sz="1300" dirty="0" smtClean="0"/>
          </a:p>
          <a:p>
            <a:pPr marL="285750" lvl="0" indent="-285750" algn="just">
              <a:buFont typeface="Arial" panose="020B0604020202020204" pitchFamily="34" charset="0"/>
              <a:buChar char="•"/>
            </a:pPr>
            <a:r>
              <a:rPr lang="es-CO" sz="1300" dirty="0" smtClean="0"/>
              <a:t>Se evidenció que el conocimiento y dominio del tema </a:t>
            </a:r>
            <a:r>
              <a:rPr lang="es-CO" sz="1300" dirty="0"/>
              <a:t>un </a:t>
            </a:r>
            <a:r>
              <a:rPr lang="es-CO" sz="1300" dirty="0" smtClean="0"/>
              <a:t>37,50 </a:t>
            </a:r>
            <a:r>
              <a:rPr lang="es-CO" sz="1300" dirty="0"/>
              <a:t>% </a:t>
            </a:r>
            <a:r>
              <a:rPr lang="es-CO" sz="1300" dirty="0" smtClean="0"/>
              <a:t>(18) </a:t>
            </a:r>
            <a:r>
              <a:rPr lang="es-CO" sz="1300" dirty="0"/>
              <a:t>calificaron como excelente</a:t>
            </a:r>
            <a:r>
              <a:rPr lang="es-CO" sz="1300" dirty="0" smtClean="0"/>
              <a:t>, el 4,17% (2) como Bueno </a:t>
            </a:r>
            <a:r>
              <a:rPr lang="es-CO" sz="1300" dirty="0"/>
              <a:t>y el </a:t>
            </a:r>
            <a:r>
              <a:rPr lang="es-CO" sz="1300" dirty="0" smtClean="0"/>
              <a:t>58,33% (28) </a:t>
            </a:r>
            <a:r>
              <a:rPr lang="es-CO" sz="1300" dirty="0"/>
              <a:t>no Califico, es decir, el protocolo establecido por la gestión de atención al ciudadano para brindar un servicio de calidad, no ha cumplido los estándares establecidos pero al no existir una calificación de Aceptable o Deficiente se considera como cumplido, no sin ates recordar que es necesario solicitar al ciudadano llenar la encuesta de satisfacción. </a:t>
            </a:r>
            <a:endParaRPr lang="es-CO" sz="1300" dirty="0" smtClean="0"/>
          </a:p>
          <a:p>
            <a:pPr marL="285750" lvl="0" indent="-285750" algn="just">
              <a:buFont typeface="Arial" panose="020B0604020202020204" pitchFamily="34" charset="0"/>
              <a:buChar char="•"/>
            </a:pPr>
            <a:endParaRPr lang="es-CO" sz="1300" dirty="0"/>
          </a:p>
          <a:p>
            <a:pPr marL="285750" lvl="0" indent="-285750" algn="just">
              <a:buFont typeface="Arial" panose="020B0604020202020204" pitchFamily="34" charset="0"/>
              <a:buChar char="•"/>
            </a:pPr>
            <a:endParaRPr lang="es-CO" sz="1300" dirty="0" smtClean="0"/>
          </a:p>
        </p:txBody>
      </p:sp>
    </p:spTree>
    <p:extLst>
      <p:ext uri="{BB962C8B-B14F-4D97-AF65-F5344CB8AC3E}">
        <p14:creationId xmlns:p14="http://schemas.microsoft.com/office/powerpoint/2010/main" val="258815273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Imagen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4" name="CuadroTexto 3"/>
          <p:cNvSpPr txBox="1"/>
          <p:nvPr/>
        </p:nvSpPr>
        <p:spPr>
          <a:xfrm>
            <a:off x="423429" y="2426751"/>
            <a:ext cx="8297141" cy="3893374"/>
          </a:xfrm>
          <a:prstGeom prst="rect">
            <a:avLst/>
          </a:prstGeom>
          <a:noFill/>
        </p:spPr>
        <p:txBody>
          <a:bodyPr wrap="square" rtlCol="0">
            <a:spAutoFit/>
          </a:bodyPr>
          <a:lstStyle/>
          <a:p>
            <a:pPr marL="285750" lvl="0" indent="-285750" algn="just">
              <a:buFont typeface="Arial" panose="020B0604020202020204" pitchFamily="34" charset="0"/>
              <a:buChar char="•"/>
            </a:pPr>
            <a:r>
              <a:rPr lang="es-CO" sz="1300" dirty="0"/>
              <a:t>Sobre la calidad respuesta a las solicitudes el </a:t>
            </a:r>
            <a:r>
              <a:rPr lang="es-CO" sz="1300" dirty="0" smtClean="0"/>
              <a:t>33,33% (16) </a:t>
            </a:r>
            <a:r>
              <a:rPr lang="es-CO" sz="1300" dirty="0"/>
              <a:t>indicó como excelente, </a:t>
            </a:r>
            <a:r>
              <a:rPr lang="es-CO" sz="1300" dirty="0" smtClean="0"/>
              <a:t>8,33% (4) </a:t>
            </a:r>
            <a:r>
              <a:rPr lang="es-CO" sz="1300" dirty="0"/>
              <a:t>bueno y un </a:t>
            </a:r>
            <a:r>
              <a:rPr lang="es-CO" sz="1300" dirty="0" smtClean="0"/>
              <a:t>58,33% (28) </a:t>
            </a:r>
            <a:r>
              <a:rPr lang="es-CO" sz="1300" dirty="0"/>
              <a:t>no Califico. </a:t>
            </a:r>
          </a:p>
          <a:p>
            <a:pPr marL="285750" lvl="0" indent="-285750" algn="just">
              <a:buFont typeface="Arial" panose="020B0604020202020204" pitchFamily="34" charset="0"/>
              <a:buChar char="•"/>
            </a:pPr>
            <a:r>
              <a:rPr lang="es-CO" sz="1300" dirty="0"/>
              <a:t>Por ultimo, sobre el tiempo de espera para la atención </a:t>
            </a:r>
            <a:r>
              <a:rPr lang="es-CO" sz="1300" dirty="0" smtClean="0"/>
              <a:t>27,08% (13) </a:t>
            </a:r>
            <a:r>
              <a:rPr lang="es-CO" sz="1300" dirty="0"/>
              <a:t>calificaron como excelente, </a:t>
            </a:r>
            <a:r>
              <a:rPr lang="es-CO" sz="1300" dirty="0" smtClean="0"/>
              <a:t>12,50% (6) bueno, y el 58,33% (28) no respondió la encuesta.</a:t>
            </a:r>
            <a:endParaRPr lang="es-CO" sz="1300" dirty="0"/>
          </a:p>
          <a:p>
            <a:pPr lvl="0" algn="just"/>
            <a:endParaRPr lang="es-CO" sz="1300" dirty="0"/>
          </a:p>
          <a:p>
            <a:pPr lvl="0" algn="just"/>
            <a:r>
              <a:rPr lang="es-CO" sz="1300" dirty="0"/>
              <a:t>Por lo anterior, se sugiere socializar las funciones de la DNBC a la ciudadanía, ya que varias observaciones se presentan debido a las quejas que se reciben están relacionadas con los incumplimientos de los Cuerpos de Bomberos, adicional de realizar capacitación de los servidores de la DNBC, para continuar con el nivel de favorabilidad y cumplimiento por parte de la </a:t>
            </a:r>
            <a:r>
              <a:rPr lang="es-CO" sz="1300" dirty="0" smtClean="0"/>
              <a:t>Entidad recordando que es necesario en cada atención presencial a ciudadanos llenar la encuesta de satisfacción al Usuario.</a:t>
            </a:r>
            <a:endParaRPr lang="es-ES" sz="1200" b="1" dirty="0"/>
          </a:p>
          <a:p>
            <a:pPr marL="285750" lvl="0" indent="-285750" algn="just">
              <a:buFont typeface="Arial" panose="020B0604020202020204" pitchFamily="34" charset="0"/>
              <a:buChar char="•"/>
            </a:pPr>
            <a:endParaRPr lang="es-CO" sz="1300" dirty="0" smtClean="0"/>
          </a:p>
          <a:p>
            <a:pPr marL="285750" lvl="0" indent="-285750" algn="just">
              <a:buFont typeface="Arial" panose="020B0604020202020204" pitchFamily="34" charset="0"/>
              <a:buChar char="•"/>
            </a:pPr>
            <a:r>
              <a:rPr lang="es-CO" sz="1300" dirty="0" smtClean="0"/>
              <a:t>Se realiza informe semestral ya que, el tamaño de la muestra mensual no es significativo para poder analizar la  información.</a:t>
            </a:r>
          </a:p>
          <a:p>
            <a:pPr marL="285750" lvl="0" indent="-285750" algn="just">
              <a:buFont typeface="Arial" panose="020B0604020202020204" pitchFamily="34" charset="0"/>
              <a:buChar char="•"/>
            </a:pPr>
            <a:r>
              <a:rPr lang="es-CO" sz="1300" dirty="0"/>
              <a:t>E</a:t>
            </a:r>
            <a:r>
              <a:rPr lang="es-CO" sz="1300" dirty="0" smtClean="0"/>
              <a:t>s </a:t>
            </a:r>
            <a:r>
              <a:rPr lang="es-CO" sz="1300" dirty="0"/>
              <a:t>preciso implementar al interior de la </a:t>
            </a:r>
            <a:r>
              <a:rPr lang="es-CO" sz="1300" dirty="0" smtClean="0"/>
              <a:t>Entidad, el mecanismo tendiente </a:t>
            </a:r>
            <a:r>
              <a:rPr lang="es-CO" sz="1300" dirty="0"/>
              <a:t>a obtener por parte de los grupos de valor la evaluación a través </a:t>
            </a:r>
            <a:r>
              <a:rPr lang="es-CO" sz="1300" dirty="0" smtClean="0"/>
              <a:t>del canal </a:t>
            </a:r>
            <a:r>
              <a:rPr lang="es-CO" sz="1300" dirty="0"/>
              <a:t>escrito y </a:t>
            </a:r>
            <a:r>
              <a:rPr lang="es-CO" sz="1300" dirty="0" smtClean="0"/>
              <a:t>virtual.</a:t>
            </a:r>
          </a:p>
          <a:p>
            <a:pPr marL="285750" lvl="0" indent="-285750" algn="just">
              <a:buFont typeface="Arial" panose="020B0604020202020204" pitchFamily="34" charset="0"/>
              <a:buChar char="•"/>
            </a:pPr>
            <a:r>
              <a:rPr lang="es-CO" sz="1300" dirty="0" smtClean="0"/>
              <a:t>Por </a:t>
            </a:r>
            <a:r>
              <a:rPr lang="es-CO" sz="1300" dirty="0"/>
              <a:t>otra parte, se requiere incentivar a los usuarios para que califiquen el servicio prestado a través de la herramienta disponible para el </a:t>
            </a:r>
            <a:r>
              <a:rPr lang="es-CO" sz="1300" dirty="0" smtClean="0"/>
              <a:t>efecto, virtual </a:t>
            </a:r>
            <a:r>
              <a:rPr lang="es-CO" sz="1300" dirty="0"/>
              <a:t>y </a:t>
            </a:r>
            <a:r>
              <a:rPr lang="es-CO" sz="1300" dirty="0" smtClean="0"/>
              <a:t>presencial.</a:t>
            </a:r>
          </a:p>
          <a:p>
            <a:pPr marL="285750" lvl="0" indent="-285750" algn="just">
              <a:buFont typeface="Arial" panose="020B0604020202020204" pitchFamily="34" charset="0"/>
              <a:buChar char="•"/>
            </a:pPr>
            <a:r>
              <a:rPr lang="es-CO" sz="1300" dirty="0" smtClean="0"/>
              <a:t>Por ultimo, se realizará socialización nuevamente de la herramienta para que se tenga en cuenta y se aplique en la siguiente vigencia de 2020.</a:t>
            </a:r>
            <a:r>
              <a:rPr lang="es-CO" sz="1300" b="1" dirty="0" smtClean="0"/>
              <a:t> </a:t>
            </a:r>
            <a:endParaRPr lang="es-ES" sz="1200" b="1" dirty="0"/>
          </a:p>
        </p:txBody>
      </p:sp>
      <p:sp>
        <p:nvSpPr>
          <p:cNvPr id="6" name="CuadroTexto 5"/>
          <p:cNvSpPr txBox="1"/>
          <p:nvPr/>
        </p:nvSpPr>
        <p:spPr>
          <a:xfrm>
            <a:off x="2784764" y="889407"/>
            <a:ext cx="6359236" cy="400110"/>
          </a:xfrm>
          <a:prstGeom prst="rect">
            <a:avLst/>
          </a:prstGeom>
          <a:solidFill>
            <a:srgbClr val="002060"/>
          </a:solidFill>
        </p:spPr>
        <p:txBody>
          <a:bodyPr wrap="square" rtlCol="0">
            <a:spAutoFit/>
          </a:bodyPr>
          <a:lstStyle/>
          <a:p>
            <a:pPr algn="ctr"/>
            <a:r>
              <a:rPr lang="es-CO" sz="2000" b="1" dirty="0" smtClean="0">
                <a:solidFill>
                  <a:schemeClr val="bg1"/>
                </a:solidFill>
                <a:latin typeface="Century Gothic" panose="020B0502020202020204" pitchFamily="34" charset="0"/>
              </a:rPr>
              <a:t>ANALISIS </a:t>
            </a:r>
            <a:r>
              <a:rPr lang="es-CO" sz="2000" b="1" dirty="0">
                <a:solidFill>
                  <a:schemeClr val="bg1"/>
                </a:solidFill>
                <a:latin typeface="Century Gothic" panose="020B0502020202020204" pitchFamily="34" charset="0"/>
              </a:rPr>
              <a:t>RESULTADO </a:t>
            </a:r>
            <a:r>
              <a:rPr lang="es-CO" sz="2000" b="1" dirty="0" smtClean="0">
                <a:solidFill>
                  <a:schemeClr val="bg1"/>
                </a:solidFill>
                <a:latin typeface="Century Gothic" panose="020B0502020202020204" pitchFamily="34" charset="0"/>
              </a:rPr>
              <a:t>OBTENIDOS</a:t>
            </a:r>
          </a:p>
        </p:txBody>
      </p:sp>
    </p:spTree>
    <p:extLst>
      <p:ext uri="{BB962C8B-B14F-4D97-AF65-F5344CB8AC3E}">
        <p14:creationId xmlns:p14="http://schemas.microsoft.com/office/powerpoint/2010/main" val="405470008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Rectángulo 1"/>
          <p:cNvSpPr/>
          <p:nvPr/>
        </p:nvSpPr>
        <p:spPr>
          <a:xfrm>
            <a:off x="2286000" y="2274838"/>
            <a:ext cx="4052455" cy="2585323"/>
          </a:xfrm>
          <a:prstGeom prst="rect">
            <a:avLst/>
          </a:prstGeom>
        </p:spPr>
        <p:txBody>
          <a:bodyPr wrap="square">
            <a:spAutoFit/>
          </a:bodyPr>
          <a:lstStyle/>
          <a:p>
            <a:pPr lvl="0" algn="just"/>
            <a:r>
              <a:rPr lang="es-CO" b="1" dirty="0"/>
              <a:t>Elaboró: </a:t>
            </a:r>
          </a:p>
          <a:p>
            <a:pPr lvl="0" algn="just"/>
            <a:endParaRPr lang="es-CO" dirty="0"/>
          </a:p>
          <a:p>
            <a:pPr lvl="0" algn="just"/>
            <a:r>
              <a:rPr lang="es-CO" dirty="0"/>
              <a:t>Andres Garcia </a:t>
            </a:r>
            <a:r>
              <a:rPr lang="es-CO" dirty="0" smtClean="0"/>
              <a:t>Mariño</a:t>
            </a:r>
          </a:p>
          <a:p>
            <a:pPr lvl="0" algn="just"/>
            <a:r>
              <a:rPr lang="es-CO" dirty="0" smtClean="0"/>
              <a:t>Johana Vanessa Alvares Rodriguez– </a:t>
            </a:r>
            <a:r>
              <a:rPr lang="es-CO" dirty="0"/>
              <a:t>Gestión Atención Al Usuario, Subdirección Administrativa Y Financiera.</a:t>
            </a:r>
          </a:p>
          <a:p>
            <a:pPr lvl="0" algn="just"/>
            <a:endParaRPr lang="es-CO" b="1" dirty="0"/>
          </a:p>
          <a:p>
            <a:pPr lvl="0" algn="just"/>
            <a:r>
              <a:rPr lang="es-CO" b="1" dirty="0"/>
              <a:t> </a:t>
            </a:r>
          </a:p>
          <a:p>
            <a:pPr lvl="0" algn="just"/>
            <a:r>
              <a:rPr lang="es-CO" b="1" dirty="0"/>
              <a:t>Fecha de Publicación</a:t>
            </a:r>
            <a:r>
              <a:rPr lang="es-CO" b="1" dirty="0" smtClean="0"/>
              <a:t>:</a:t>
            </a:r>
            <a:endParaRPr lang="es-CO" b="1" dirty="0"/>
          </a:p>
        </p:txBody>
      </p:sp>
    </p:spTree>
    <p:extLst>
      <p:ext uri="{BB962C8B-B14F-4D97-AF65-F5344CB8AC3E}">
        <p14:creationId xmlns:p14="http://schemas.microsoft.com/office/powerpoint/2010/main" val="19985765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3" name="Rectángulo 2"/>
          <p:cNvSpPr/>
          <p:nvPr/>
        </p:nvSpPr>
        <p:spPr>
          <a:xfrm>
            <a:off x="0" y="2241437"/>
            <a:ext cx="9144000" cy="1077218"/>
          </a:xfrm>
          <a:prstGeom prst="rect">
            <a:avLst/>
          </a:prstGeom>
          <a:solidFill>
            <a:srgbClr val="002060"/>
          </a:solidFill>
        </p:spPr>
        <p:txBody>
          <a:bodyPr wrap="square">
            <a:spAutoFit/>
          </a:bodyPr>
          <a:lstStyle/>
          <a:p>
            <a:pPr algn="ctr"/>
            <a:r>
              <a:rPr lang="es-CO" sz="3200" b="1" dirty="0" smtClean="0">
                <a:solidFill>
                  <a:schemeClr val="bg1"/>
                </a:solidFill>
                <a:latin typeface="Century Gothic" panose="020B0502020202020204" pitchFamily="34" charset="0"/>
              </a:rPr>
              <a:t>INFORME ENCUESTA SATISFACCIÓN AL USUARIO DNBC</a:t>
            </a:r>
            <a:endParaRPr lang="es-CO" sz="3200" b="1" dirty="0">
              <a:solidFill>
                <a:schemeClr val="bg1"/>
              </a:solidFill>
              <a:latin typeface="Century Gothic" panose="020B0502020202020204" pitchFamily="34" charset="0"/>
            </a:endParaRPr>
          </a:p>
        </p:txBody>
      </p:sp>
      <p:sp>
        <p:nvSpPr>
          <p:cNvPr id="9" name="Rectángulo 8"/>
          <p:cNvSpPr/>
          <p:nvPr/>
        </p:nvSpPr>
        <p:spPr>
          <a:xfrm>
            <a:off x="685799" y="5560091"/>
            <a:ext cx="8084128" cy="276999"/>
          </a:xfrm>
          <a:prstGeom prst="rect">
            <a:avLst/>
          </a:prstGeom>
        </p:spPr>
        <p:txBody>
          <a:bodyPr wrap="square">
            <a:spAutoFit/>
          </a:bodyPr>
          <a:lstStyle/>
          <a:p>
            <a:pPr algn="ctr"/>
            <a:r>
              <a:rPr lang="es-CO" sz="1200" b="1" dirty="0" smtClean="0">
                <a:solidFill>
                  <a:srgbClr val="002060"/>
                </a:solidFill>
                <a:latin typeface="Century Gothic" panose="020B0502020202020204" pitchFamily="34" charset="0"/>
              </a:rPr>
              <a:t>2019</a:t>
            </a:r>
            <a:endParaRPr lang="es-CO" sz="1200" b="1" dirty="0">
              <a:solidFill>
                <a:srgbClr val="002060"/>
              </a:solidFill>
              <a:latin typeface="Century Gothic" panose="020B0502020202020204" pitchFamily="34" charset="0"/>
            </a:endParaRPr>
          </a:p>
        </p:txBody>
      </p:sp>
      <p:sp>
        <p:nvSpPr>
          <p:cNvPr id="10" name="Rectángulo 9"/>
          <p:cNvSpPr/>
          <p:nvPr/>
        </p:nvSpPr>
        <p:spPr>
          <a:xfrm>
            <a:off x="685800" y="3899365"/>
            <a:ext cx="8084127" cy="1200329"/>
          </a:xfrm>
          <a:prstGeom prst="rect">
            <a:avLst/>
          </a:prstGeom>
        </p:spPr>
        <p:txBody>
          <a:bodyPr wrap="square">
            <a:spAutoFit/>
          </a:bodyPr>
          <a:lstStyle/>
          <a:p>
            <a:pPr algn="ctr"/>
            <a:r>
              <a:rPr lang="es-CO" b="1" dirty="0" smtClean="0">
                <a:solidFill>
                  <a:srgbClr val="002060"/>
                </a:solidFill>
                <a:latin typeface="Century Gothic" panose="020B0502020202020204" pitchFamily="34" charset="0"/>
              </a:rPr>
              <a:t>Gestión Atención al Usuario</a:t>
            </a:r>
          </a:p>
          <a:p>
            <a:pPr algn="ctr"/>
            <a:endParaRPr lang="es-CO" b="1" dirty="0" smtClean="0">
              <a:solidFill>
                <a:srgbClr val="002060"/>
              </a:solidFill>
              <a:latin typeface="Century Gothic" panose="020B0502020202020204" pitchFamily="34" charset="0"/>
            </a:endParaRPr>
          </a:p>
          <a:p>
            <a:pPr algn="ctr"/>
            <a:r>
              <a:rPr lang="es-CO" b="1" dirty="0" smtClean="0">
                <a:solidFill>
                  <a:srgbClr val="002060"/>
                </a:solidFill>
                <a:latin typeface="Century Gothic" panose="020B0502020202020204" pitchFamily="34" charset="0"/>
              </a:rPr>
              <a:t>Subdirección </a:t>
            </a:r>
            <a:r>
              <a:rPr lang="es-CO" b="1" dirty="0">
                <a:solidFill>
                  <a:srgbClr val="002060"/>
                </a:solidFill>
                <a:latin typeface="Century Gothic" panose="020B0502020202020204" pitchFamily="34" charset="0"/>
              </a:rPr>
              <a:t>Estratégica y de Coordinación Bomberil</a:t>
            </a:r>
          </a:p>
          <a:p>
            <a:pPr algn="r"/>
            <a:r>
              <a:rPr lang="es-CO" b="1" dirty="0" smtClean="0">
                <a:solidFill>
                  <a:srgbClr val="002060"/>
                </a:solidFill>
                <a:latin typeface="Century Gothic" panose="020B0502020202020204" pitchFamily="34" charset="0"/>
              </a:rPr>
              <a:t> </a:t>
            </a:r>
            <a:endParaRPr lang="es-CO" b="1" dirty="0">
              <a:solidFill>
                <a:srgbClr val="002060"/>
              </a:solidFill>
              <a:latin typeface="Century Gothic" panose="020B0502020202020204" pitchFamily="34" charset="0"/>
            </a:endParaRPr>
          </a:p>
        </p:txBody>
      </p:sp>
    </p:spTree>
    <p:extLst>
      <p:ext uri="{BB962C8B-B14F-4D97-AF65-F5344CB8AC3E}">
        <p14:creationId xmlns:p14="http://schemas.microsoft.com/office/powerpoint/2010/main" val="33299501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Imagen 8"/>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11" name="Rectángulo 10"/>
          <p:cNvSpPr/>
          <p:nvPr/>
        </p:nvSpPr>
        <p:spPr>
          <a:xfrm>
            <a:off x="1688523" y="704741"/>
            <a:ext cx="8084127" cy="369332"/>
          </a:xfrm>
          <a:prstGeom prst="rect">
            <a:avLst/>
          </a:prstGeom>
        </p:spPr>
        <p:txBody>
          <a:bodyPr wrap="square">
            <a:spAutoFit/>
          </a:bodyPr>
          <a:lstStyle/>
          <a:p>
            <a:pPr algn="r"/>
            <a:r>
              <a:rPr lang="es-CO" b="1" dirty="0" smtClean="0">
                <a:solidFill>
                  <a:srgbClr val="002060"/>
                </a:solidFill>
                <a:latin typeface="Century Gothic" panose="020B0502020202020204" pitchFamily="34" charset="0"/>
              </a:rPr>
              <a:t> </a:t>
            </a:r>
            <a:endParaRPr lang="es-CO" b="1" dirty="0">
              <a:solidFill>
                <a:srgbClr val="002060"/>
              </a:solidFill>
              <a:latin typeface="Century Gothic" panose="020B0502020202020204" pitchFamily="34" charset="0"/>
            </a:endParaRPr>
          </a:p>
        </p:txBody>
      </p:sp>
      <p:sp>
        <p:nvSpPr>
          <p:cNvPr id="12" name="Rectángulo 11"/>
          <p:cNvSpPr/>
          <p:nvPr/>
        </p:nvSpPr>
        <p:spPr>
          <a:xfrm>
            <a:off x="458932" y="2082116"/>
            <a:ext cx="8290214" cy="369332"/>
          </a:xfrm>
          <a:prstGeom prst="rect">
            <a:avLst/>
          </a:prstGeom>
        </p:spPr>
        <p:txBody>
          <a:bodyPr wrap="square">
            <a:spAutoFit/>
          </a:bodyPr>
          <a:lstStyle/>
          <a:p>
            <a:pPr algn="r"/>
            <a:r>
              <a:rPr lang="es-CO" b="1" dirty="0" smtClean="0">
                <a:solidFill>
                  <a:srgbClr val="002060"/>
                </a:solidFill>
                <a:latin typeface="Century Gothic" panose="020B0502020202020204" pitchFamily="34" charset="0"/>
              </a:rPr>
              <a:t> </a:t>
            </a:r>
            <a:endParaRPr lang="es-CO" b="1" dirty="0">
              <a:solidFill>
                <a:srgbClr val="002060"/>
              </a:solidFill>
              <a:latin typeface="Century Gothic" panose="020B0502020202020204" pitchFamily="34" charset="0"/>
            </a:endParaRPr>
          </a:p>
        </p:txBody>
      </p:sp>
      <p:sp>
        <p:nvSpPr>
          <p:cNvPr id="13" name="CuadroTexto 12"/>
          <p:cNvSpPr txBox="1"/>
          <p:nvPr/>
        </p:nvSpPr>
        <p:spPr>
          <a:xfrm>
            <a:off x="649432" y="2266782"/>
            <a:ext cx="8297141" cy="4478149"/>
          </a:xfrm>
          <a:prstGeom prst="rect">
            <a:avLst/>
          </a:prstGeom>
          <a:noFill/>
        </p:spPr>
        <p:txBody>
          <a:bodyPr wrap="square" rtlCol="0">
            <a:spAutoFit/>
          </a:bodyPr>
          <a:lstStyle/>
          <a:p>
            <a:pPr lvl="0" algn="just"/>
            <a:r>
              <a:rPr lang="es-CO" sz="1300" dirty="0"/>
              <a:t>La </a:t>
            </a:r>
            <a:r>
              <a:rPr lang="es-CO" sz="1300" b="1" dirty="0"/>
              <a:t>Dirección Nacional de Bomberos de Colombia </a:t>
            </a:r>
            <a:r>
              <a:rPr lang="es-CO" sz="1300" dirty="0"/>
              <a:t>considera como eje importante en el desarrollo de sus funciones, brindar un servicio de calidad a nuestros usuarios que sea </a:t>
            </a:r>
            <a:r>
              <a:rPr lang="es-CO" sz="1300" dirty="0" smtClean="0"/>
              <a:t>capaz de </a:t>
            </a:r>
            <a:r>
              <a:rPr lang="es-CO" sz="1300" dirty="0"/>
              <a:t>responder a sus necesidades, expectativas e intereses</a:t>
            </a:r>
            <a:r>
              <a:rPr lang="es-CO" sz="1300" dirty="0" smtClean="0"/>
              <a:t>.</a:t>
            </a:r>
          </a:p>
          <a:p>
            <a:pPr lvl="0" algn="just"/>
            <a:r>
              <a:rPr lang="es-CO" sz="1300" dirty="0"/>
              <a:t>En este sentido, y en aras de fortalecer nuestra </a:t>
            </a:r>
            <a:r>
              <a:rPr lang="es-CO" sz="1300" dirty="0" smtClean="0"/>
              <a:t>entidad en el tema de atención, aplicó la encuesta de satisfacción con el fin de evaluar y analizar el grado de satisfacción frente a la prestación del servicio al usuario e implementar acciones de mejora de ser necesario. </a:t>
            </a:r>
          </a:p>
          <a:p>
            <a:pPr lvl="0" algn="just"/>
            <a:endParaRPr lang="es-CO" sz="1300" b="1" dirty="0"/>
          </a:p>
          <a:p>
            <a:pPr marL="342900" lvl="0" indent="-342900" algn="just">
              <a:buAutoNum type="arabicPeriod"/>
            </a:pPr>
            <a:r>
              <a:rPr lang="es-CO" sz="1300" b="1" dirty="0" smtClean="0"/>
              <a:t>GENERALIDADES</a:t>
            </a:r>
          </a:p>
          <a:p>
            <a:pPr lvl="0" algn="just"/>
            <a:endParaRPr lang="es-CO" sz="1300" b="1" dirty="0" smtClean="0"/>
          </a:p>
          <a:p>
            <a:pPr lvl="0" algn="just"/>
            <a:r>
              <a:rPr lang="es-CO" sz="1300" b="1" dirty="0" smtClean="0"/>
              <a:t>1.1 OBJETIVO DE LA ENCUESTA</a:t>
            </a:r>
            <a:endParaRPr lang="es-ES" sz="1300" dirty="0"/>
          </a:p>
          <a:p>
            <a:pPr marL="285750" indent="-285750" algn="just">
              <a:buFont typeface="Arial" panose="020B0604020202020204" pitchFamily="34" charset="0"/>
              <a:buChar char="•"/>
            </a:pPr>
            <a:r>
              <a:rPr lang="es-CO" sz="1300" dirty="0"/>
              <a:t>Analizar </a:t>
            </a:r>
            <a:r>
              <a:rPr lang="es-CO" sz="1300" dirty="0" smtClean="0"/>
              <a:t>el </a:t>
            </a:r>
            <a:r>
              <a:rPr lang="es-CO" sz="1300" dirty="0"/>
              <a:t>grado de satisfacción frente a la la </a:t>
            </a:r>
            <a:r>
              <a:rPr lang="es-CO" sz="1300" dirty="0" smtClean="0"/>
              <a:t>calidad de la prestación del servicio de la Dirección </a:t>
            </a:r>
            <a:r>
              <a:rPr lang="es-CO" sz="1300" dirty="0"/>
              <a:t>Nacional de Bomberos de </a:t>
            </a:r>
            <a:r>
              <a:rPr lang="es-CO" sz="1300" dirty="0" smtClean="0"/>
              <a:t>Colombia, </a:t>
            </a:r>
            <a:r>
              <a:rPr lang="es-CO" sz="1300" dirty="0"/>
              <a:t>con el propósito de implementar acciones para la optimización de los canales de atención al usuario </a:t>
            </a:r>
            <a:r>
              <a:rPr lang="es-CO" sz="1300" dirty="0" smtClean="0"/>
              <a:t>y propender la </a:t>
            </a:r>
            <a:r>
              <a:rPr lang="es-CO" sz="1300" dirty="0"/>
              <a:t>satisfacción de los mismos.</a:t>
            </a:r>
            <a:endParaRPr lang="es-ES" sz="1300" dirty="0"/>
          </a:p>
          <a:p>
            <a:pPr algn="just"/>
            <a:r>
              <a:rPr lang="es-CO" sz="1300" dirty="0"/>
              <a:t> </a:t>
            </a:r>
            <a:endParaRPr lang="es-ES" sz="1300" dirty="0" smtClean="0"/>
          </a:p>
          <a:p>
            <a:pPr lvl="0" algn="just"/>
            <a:r>
              <a:rPr lang="es-CO" sz="1300" b="1" dirty="0" smtClean="0"/>
              <a:t>1.2 FECHA DE APLICACIÓN DE LA ENCUESTA </a:t>
            </a:r>
          </a:p>
          <a:p>
            <a:pPr marL="285750" indent="-285750" algn="just">
              <a:buFont typeface="Arial" panose="020B0604020202020204" pitchFamily="34" charset="0"/>
              <a:buChar char="•"/>
            </a:pPr>
            <a:r>
              <a:rPr lang="es-CO" sz="1300" dirty="0" smtClean="0"/>
              <a:t>De Julio a Diciembre de 2019.</a:t>
            </a:r>
          </a:p>
          <a:p>
            <a:pPr algn="just"/>
            <a:endParaRPr lang="es-CO" sz="1300" dirty="0" smtClean="0"/>
          </a:p>
          <a:p>
            <a:pPr algn="just"/>
            <a:r>
              <a:rPr lang="es-CO" sz="1300" b="1" dirty="0" smtClean="0"/>
              <a:t>1.3 DISEÑO MUESTRAL.</a:t>
            </a:r>
            <a:endParaRPr lang="es-ES" sz="1300" dirty="0"/>
          </a:p>
          <a:p>
            <a:pPr marL="285750" lvl="0" indent="-285750" algn="just">
              <a:buFont typeface="Arial" panose="020B0604020202020204" pitchFamily="34" charset="0"/>
              <a:buChar char="•"/>
            </a:pPr>
            <a:r>
              <a:rPr lang="es-CO" sz="1300" i="1" dirty="0" smtClean="0"/>
              <a:t>Universo</a:t>
            </a:r>
            <a:r>
              <a:rPr lang="es-CO" sz="1300" i="1" dirty="0"/>
              <a:t>: </a:t>
            </a:r>
            <a:r>
              <a:rPr lang="es-CO" sz="1300" dirty="0"/>
              <a:t>Persona natural, jurídica, cuerpos de bomberos y entidades públicas. </a:t>
            </a:r>
            <a:endParaRPr lang="es-ES" sz="1300" dirty="0"/>
          </a:p>
          <a:p>
            <a:pPr marL="285750" lvl="0" indent="-285750" algn="just">
              <a:buFont typeface="Arial" panose="020B0604020202020204" pitchFamily="34" charset="0"/>
              <a:buChar char="•"/>
            </a:pPr>
            <a:r>
              <a:rPr lang="es-CO" sz="1300" i="1" dirty="0" smtClean="0"/>
              <a:t>Representatividad: </a:t>
            </a:r>
            <a:r>
              <a:rPr lang="es-CO" sz="1300" dirty="0" smtClean="0"/>
              <a:t>Para </a:t>
            </a:r>
            <a:r>
              <a:rPr lang="es-CO" sz="1300" dirty="0"/>
              <a:t>las </a:t>
            </a:r>
            <a:r>
              <a:rPr lang="es-CO" sz="1300" dirty="0" smtClean="0"/>
              <a:t>encuestas es </a:t>
            </a:r>
            <a:r>
              <a:rPr lang="es-CO" sz="1300" dirty="0"/>
              <a:t>el 100% de los usuarios y están incluidos en el marco </a:t>
            </a:r>
            <a:r>
              <a:rPr lang="es-CO" sz="1300" dirty="0" smtClean="0"/>
              <a:t>mestral </a:t>
            </a:r>
            <a:r>
              <a:rPr lang="es-CO" sz="1300" dirty="0"/>
              <a:t>de la prestación del servicio o entrega de productos </a:t>
            </a:r>
            <a:r>
              <a:rPr lang="es-CO" sz="1300" dirty="0" smtClean="0"/>
              <a:t>generados.</a:t>
            </a:r>
          </a:p>
          <a:p>
            <a:pPr lvl="0" algn="just"/>
            <a:endParaRPr lang="es-ES" sz="1200" dirty="0"/>
          </a:p>
        </p:txBody>
      </p:sp>
      <p:sp>
        <p:nvSpPr>
          <p:cNvPr id="15" name="CuadroTexto 14"/>
          <p:cNvSpPr txBox="1"/>
          <p:nvPr/>
        </p:nvSpPr>
        <p:spPr>
          <a:xfrm>
            <a:off x="2784764" y="889407"/>
            <a:ext cx="6359236" cy="707886"/>
          </a:xfrm>
          <a:prstGeom prst="rect">
            <a:avLst/>
          </a:prstGeom>
          <a:solidFill>
            <a:srgbClr val="002060"/>
          </a:solidFill>
        </p:spPr>
        <p:txBody>
          <a:bodyPr wrap="square" rtlCol="0">
            <a:spAutoFit/>
          </a:bodyPr>
          <a:lstStyle/>
          <a:p>
            <a:pPr algn="ctr"/>
            <a:r>
              <a:rPr lang="es-CO" sz="2000" b="1" dirty="0">
                <a:solidFill>
                  <a:schemeClr val="bg1"/>
                </a:solidFill>
                <a:latin typeface="Century Gothic" panose="020B0502020202020204" pitchFamily="34" charset="0"/>
              </a:rPr>
              <a:t>INFORME ENCUESTA SATISFACCIÓN AL USUARIO </a:t>
            </a:r>
            <a:r>
              <a:rPr lang="es-CO" sz="2000" b="1" dirty="0" smtClean="0">
                <a:solidFill>
                  <a:schemeClr val="bg1"/>
                </a:solidFill>
                <a:latin typeface="Century Gothic" panose="020B0502020202020204" pitchFamily="34" charset="0"/>
              </a:rPr>
              <a:t>SEGUNDO SEMESTRE 2019</a:t>
            </a:r>
            <a:endParaRPr lang="es-CO" sz="2000" b="1" dirty="0">
              <a:solidFill>
                <a:schemeClr val="bg1"/>
              </a:solidFill>
              <a:latin typeface="Century Gothic" panose="020B0502020202020204" pitchFamily="34" charset="0"/>
            </a:endParaRPr>
          </a:p>
        </p:txBody>
      </p:sp>
    </p:spTree>
    <p:extLst>
      <p:ext uri="{BB962C8B-B14F-4D97-AF65-F5344CB8AC3E}">
        <p14:creationId xmlns:p14="http://schemas.microsoft.com/office/powerpoint/2010/main" val="151993740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Imagen 10"/>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5" name="Marcador de contenido 4"/>
          <p:cNvSpPr>
            <a:spLocks noGrp="1"/>
          </p:cNvSpPr>
          <p:nvPr>
            <p:ph idx="1"/>
          </p:nvPr>
        </p:nvSpPr>
        <p:spPr>
          <a:xfrm>
            <a:off x="628650" y="2472869"/>
            <a:ext cx="7886700" cy="3509555"/>
          </a:xfrm>
        </p:spPr>
        <p:txBody>
          <a:bodyPr/>
          <a:lstStyle/>
          <a:p>
            <a:pPr algn="just"/>
            <a:r>
              <a:rPr lang="es-CO" sz="1300" i="1" dirty="0"/>
              <a:t>Tamaño de la Muestra</a:t>
            </a:r>
            <a:r>
              <a:rPr lang="es-CO" sz="1300" dirty="0"/>
              <a:t>: la muestra representativa que se utilizó para la aplicación de la encuesta de satisfacción es </a:t>
            </a:r>
            <a:r>
              <a:rPr lang="es-CO" sz="1300" dirty="0" smtClean="0"/>
              <a:t>conformada </a:t>
            </a:r>
            <a:r>
              <a:rPr lang="es-CO" sz="1300" dirty="0"/>
              <a:t>por: los usuarios que acceden a los servicios de la </a:t>
            </a:r>
            <a:r>
              <a:rPr lang="es-CO" sz="1300" dirty="0" smtClean="0"/>
              <a:t>DNBC los cuales son: Cuerpos de Bomberos entre ellos se encuentran los oficiales, voluntarios y aeronáuticos, entidades publicas, persona natural y persona jurídica que accedieron a los servicios a </a:t>
            </a:r>
            <a:r>
              <a:rPr lang="es-CO" sz="1300" dirty="0"/>
              <a:t>través </a:t>
            </a:r>
            <a:r>
              <a:rPr lang="es-CO" sz="1300" dirty="0" smtClean="0"/>
              <a:t>del chat virtual, correo electrónico, atención telefónica y presencial</a:t>
            </a:r>
            <a:r>
              <a:rPr lang="es-CO" sz="1300" b="1" dirty="0" smtClean="0"/>
              <a:t>.   </a:t>
            </a:r>
          </a:p>
          <a:p>
            <a:pPr algn="just"/>
            <a:r>
              <a:rPr lang="es-CO" sz="1300" dirty="0" smtClean="0"/>
              <a:t>Al no tener una base de datos sobre el universo total, la encuesta de satisfacción se aplicó a 48 usuarios durante el periodo comprendido entre Julio y Diciembre de 2019, es decir, se realizó a un número representativo superior al 3% del promedio mensual atendidos por los distintos canales. </a:t>
            </a:r>
          </a:p>
          <a:p>
            <a:pPr marL="0" indent="0" algn="just">
              <a:buNone/>
            </a:pPr>
            <a:endParaRPr lang="es-CO" sz="1300" dirty="0"/>
          </a:p>
          <a:p>
            <a:endParaRPr lang="es-CO" dirty="0" smtClean="0"/>
          </a:p>
          <a:p>
            <a:endParaRPr lang="es-CO" dirty="0"/>
          </a:p>
          <a:p>
            <a:endParaRPr lang="es-CO" dirty="0" smtClean="0"/>
          </a:p>
          <a:p>
            <a:endParaRPr lang="es-CO" dirty="0"/>
          </a:p>
          <a:p>
            <a:pPr marL="0" indent="0">
              <a:buNone/>
            </a:pPr>
            <a:endParaRPr lang="es-ES" dirty="0"/>
          </a:p>
        </p:txBody>
      </p:sp>
      <p:sp>
        <p:nvSpPr>
          <p:cNvPr id="8" name="CuadroTexto 7"/>
          <p:cNvSpPr txBox="1"/>
          <p:nvPr/>
        </p:nvSpPr>
        <p:spPr>
          <a:xfrm>
            <a:off x="2784764" y="889407"/>
            <a:ext cx="6359236" cy="707886"/>
          </a:xfrm>
          <a:prstGeom prst="rect">
            <a:avLst/>
          </a:prstGeom>
          <a:solidFill>
            <a:srgbClr val="002060"/>
          </a:solidFill>
        </p:spPr>
        <p:txBody>
          <a:bodyPr wrap="square" rtlCol="0">
            <a:spAutoFit/>
          </a:bodyPr>
          <a:lstStyle/>
          <a:p>
            <a:pPr algn="ctr"/>
            <a:r>
              <a:rPr lang="es-CO" sz="2000" b="1" dirty="0">
                <a:solidFill>
                  <a:schemeClr val="bg1"/>
                </a:solidFill>
                <a:latin typeface="Century Gothic" panose="020B0502020202020204" pitchFamily="34" charset="0"/>
              </a:rPr>
              <a:t>INFORME ENCUESTA SATISFACCIÓN AL USUARIO PRIMER SEMESTRE </a:t>
            </a:r>
            <a:r>
              <a:rPr lang="es-CO" sz="2000" b="1" dirty="0" smtClean="0">
                <a:solidFill>
                  <a:schemeClr val="bg1"/>
                </a:solidFill>
                <a:latin typeface="Century Gothic" panose="020B0502020202020204" pitchFamily="34" charset="0"/>
              </a:rPr>
              <a:t>2019</a:t>
            </a:r>
            <a:endParaRPr lang="es-CO" sz="2000" b="1" dirty="0">
              <a:solidFill>
                <a:schemeClr val="bg1"/>
              </a:solidFill>
              <a:latin typeface="Century Gothic" panose="020B0502020202020204" pitchFamily="34" charset="0"/>
            </a:endParaRPr>
          </a:p>
        </p:txBody>
      </p:sp>
      <p:graphicFrame>
        <p:nvGraphicFramePr>
          <p:cNvPr id="10" name="Tabla 9"/>
          <p:cNvGraphicFramePr>
            <a:graphicFrameLocks noGrp="1"/>
          </p:cNvGraphicFramePr>
          <p:nvPr>
            <p:extLst>
              <p:ext uri="{D42A27DB-BD31-4B8C-83A1-F6EECF244321}">
                <p14:modId xmlns:p14="http://schemas.microsoft.com/office/powerpoint/2010/main" val="2704567076"/>
              </p:ext>
            </p:extLst>
          </p:nvPr>
        </p:nvGraphicFramePr>
        <p:xfrm>
          <a:off x="887895" y="4407251"/>
          <a:ext cx="3793737" cy="1258697"/>
        </p:xfrm>
        <a:graphic>
          <a:graphicData uri="http://schemas.openxmlformats.org/drawingml/2006/table">
            <a:tbl>
              <a:tblPr firstRow="1" firstCol="1" bandRow="1">
                <a:tableStyleId>{3B4B98B0-60AC-42C2-AFA5-B58CD77FA1E5}</a:tableStyleId>
              </a:tblPr>
              <a:tblGrid>
                <a:gridCol w="1852778">
                  <a:extLst>
                    <a:ext uri="{9D8B030D-6E8A-4147-A177-3AD203B41FA5}">
                      <a16:colId xmlns="" xmlns:a16="http://schemas.microsoft.com/office/drawing/2014/main" val="20000"/>
                    </a:ext>
                  </a:extLst>
                </a:gridCol>
                <a:gridCol w="354647">
                  <a:extLst>
                    <a:ext uri="{9D8B030D-6E8A-4147-A177-3AD203B41FA5}">
                      <a16:colId xmlns="" xmlns:a16="http://schemas.microsoft.com/office/drawing/2014/main" val="20001"/>
                    </a:ext>
                  </a:extLst>
                </a:gridCol>
                <a:gridCol w="1586312">
                  <a:extLst>
                    <a:ext uri="{9D8B030D-6E8A-4147-A177-3AD203B41FA5}">
                      <a16:colId xmlns="" xmlns:a16="http://schemas.microsoft.com/office/drawing/2014/main" val="20002"/>
                    </a:ext>
                  </a:extLst>
                </a:gridCol>
              </a:tblGrid>
              <a:tr h="174929">
                <a:tc>
                  <a:txBody>
                    <a:bodyPr/>
                    <a:lstStyle/>
                    <a:p>
                      <a:pPr algn="ctr">
                        <a:lnSpc>
                          <a:spcPct val="107000"/>
                        </a:lnSpc>
                        <a:spcAft>
                          <a:spcPts val="0"/>
                        </a:spcAft>
                      </a:pPr>
                      <a:r>
                        <a:rPr lang="es-CO" sz="1200" dirty="0">
                          <a:effectLst/>
                        </a:rPr>
                        <a:t>Tipo de usuario</a:t>
                      </a:r>
                      <a:endParaRPr lang="es-ES" sz="1100" dirty="0">
                        <a:solidFill>
                          <a:srgbClr val="2F5496"/>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es-CO" sz="1200" dirty="0">
                          <a:effectLst/>
                        </a:rPr>
                        <a:t>No</a:t>
                      </a:r>
                      <a:endParaRPr lang="es-ES" sz="1100" dirty="0">
                        <a:solidFill>
                          <a:srgbClr val="2F5496"/>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es-CO" sz="1200" dirty="0">
                          <a:effectLst/>
                        </a:rPr>
                        <a:t>%</a:t>
                      </a:r>
                      <a:endParaRPr lang="es-ES" sz="1100" dirty="0">
                        <a:solidFill>
                          <a:srgbClr val="2F5496"/>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 xmlns:a16="http://schemas.microsoft.com/office/drawing/2014/main" val="10000"/>
                  </a:ext>
                </a:extLst>
              </a:tr>
              <a:tr h="158356">
                <a:tc>
                  <a:txBody>
                    <a:bodyPr/>
                    <a:lstStyle/>
                    <a:p>
                      <a:pPr algn="l" fontAlgn="ctr"/>
                      <a:r>
                        <a:rPr lang="es-ES" sz="1100" b="0" i="0" u="none" strike="noStrike" dirty="0">
                          <a:solidFill>
                            <a:srgbClr val="000000"/>
                          </a:solidFill>
                          <a:effectLst/>
                          <a:latin typeface="Calibri" panose="020F0502020204030204" pitchFamily="34" charset="0"/>
                        </a:rPr>
                        <a:t>Cuerpo de Bomberos</a:t>
                      </a:r>
                    </a:p>
                  </a:txBody>
                  <a:tcPr marL="9525" marR="9525" marT="9525" marB="0" anchor="ctr"/>
                </a:tc>
                <a:tc>
                  <a:txBody>
                    <a:bodyPr/>
                    <a:lstStyle/>
                    <a:p>
                      <a:pPr algn="ctr" fontAlgn="ctr"/>
                      <a:r>
                        <a:rPr lang="es-ES" sz="1100" b="0" i="0" u="none" strike="noStrike">
                          <a:solidFill>
                            <a:srgbClr val="000000"/>
                          </a:solidFill>
                          <a:effectLst/>
                          <a:latin typeface="Calibri" panose="020F0502020204030204" pitchFamily="34" charset="0"/>
                        </a:rPr>
                        <a:t>40</a:t>
                      </a:r>
                    </a:p>
                  </a:txBody>
                  <a:tcPr marL="9525" marR="9525" marT="9525" marB="0" anchor="ctr"/>
                </a:tc>
                <a:tc>
                  <a:txBody>
                    <a:bodyPr/>
                    <a:lstStyle/>
                    <a:p>
                      <a:pPr algn="ctr" fontAlgn="ctr"/>
                      <a:r>
                        <a:rPr lang="es-ES" sz="1100" b="0" i="0" u="none" strike="noStrike">
                          <a:solidFill>
                            <a:srgbClr val="000000"/>
                          </a:solidFill>
                          <a:effectLst/>
                          <a:latin typeface="Calibri" panose="020F0502020204030204" pitchFamily="34" charset="0"/>
                        </a:rPr>
                        <a:t>83,33%</a:t>
                      </a:r>
                    </a:p>
                  </a:txBody>
                  <a:tcPr marL="9525" marR="9525" marT="9525" marB="0" anchor="ctr"/>
                </a:tc>
                <a:extLst>
                  <a:ext uri="{0D108BD9-81ED-4DB2-BD59-A6C34878D82A}">
                    <a16:rowId xmlns="" xmlns:a16="http://schemas.microsoft.com/office/drawing/2014/main" val="10001"/>
                  </a:ext>
                </a:extLst>
              </a:tr>
              <a:tr h="158356">
                <a:tc>
                  <a:txBody>
                    <a:bodyPr/>
                    <a:lstStyle/>
                    <a:p>
                      <a:pPr algn="l" fontAlgn="ctr"/>
                      <a:r>
                        <a:rPr lang="es-ES" sz="1100" b="0" i="0" u="none" strike="noStrike">
                          <a:solidFill>
                            <a:srgbClr val="000000"/>
                          </a:solidFill>
                          <a:effectLst/>
                          <a:latin typeface="Calibri" panose="020F0502020204030204" pitchFamily="34" charset="0"/>
                        </a:rPr>
                        <a:t>Entidad Publica</a:t>
                      </a:r>
                    </a:p>
                  </a:txBody>
                  <a:tcPr marL="9525" marR="9525" marT="9525" marB="0" anchor="ctr"/>
                </a:tc>
                <a:tc>
                  <a:txBody>
                    <a:bodyPr/>
                    <a:lstStyle/>
                    <a:p>
                      <a:pPr algn="ctr" fontAlgn="ctr"/>
                      <a:r>
                        <a:rPr lang="es-ES" sz="1100" b="0" i="0" u="none" strike="noStrike">
                          <a:solidFill>
                            <a:srgbClr val="000000"/>
                          </a:solidFill>
                          <a:effectLst/>
                          <a:latin typeface="Calibri" panose="020F0502020204030204" pitchFamily="34" charset="0"/>
                        </a:rPr>
                        <a:t>3</a:t>
                      </a:r>
                    </a:p>
                  </a:txBody>
                  <a:tcPr marL="9525" marR="9525" marT="9525" marB="0" anchor="ctr"/>
                </a:tc>
                <a:tc>
                  <a:txBody>
                    <a:bodyPr/>
                    <a:lstStyle/>
                    <a:p>
                      <a:pPr algn="ctr" fontAlgn="ctr"/>
                      <a:r>
                        <a:rPr lang="es-ES" sz="1100" b="0" i="0" u="none" strike="noStrike">
                          <a:solidFill>
                            <a:srgbClr val="000000"/>
                          </a:solidFill>
                          <a:effectLst/>
                          <a:latin typeface="Calibri" panose="020F0502020204030204" pitchFamily="34" charset="0"/>
                        </a:rPr>
                        <a:t>6,25%</a:t>
                      </a:r>
                    </a:p>
                  </a:txBody>
                  <a:tcPr marL="9525" marR="9525" marT="9525" marB="0" anchor="ctr"/>
                </a:tc>
              </a:tr>
              <a:tr h="158356">
                <a:tc>
                  <a:txBody>
                    <a:bodyPr/>
                    <a:lstStyle/>
                    <a:p>
                      <a:pPr algn="l" fontAlgn="ctr"/>
                      <a:r>
                        <a:rPr lang="es-ES" sz="1100" b="0" i="0" u="none" strike="noStrike">
                          <a:solidFill>
                            <a:srgbClr val="000000"/>
                          </a:solidFill>
                          <a:effectLst/>
                          <a:latin typeface="Calibri" panose="020F0502020204030204" pitchFamily="34" charset="0"/>
                        </a:rPr>
                        <a:t>N/A</a:t>
                      </a:r>
                    </a:p>
                  </a:txBody>
                  <a:tcPr marL="9525" marR="9525" marT="9525" marB="0" anchor="ctr"/>
                </a:tc>
                <a:tc>
                  <a:txBody>
                    <a:bodyPr/>
                    <a:lstStyle/>
                    <a:p>
                      <a:pPr algn="ctr" fontAlgn="ctr"/>
                      <a:r>
                        <a:rPr lang="es-ES" sz="1100" b="0" i="0" u="none" strike="noStrike">
                          <a:solidFill>
                            <a:srgbClr val="000000"/>
                          </a:solidFill>
                          <a:effectLst/>
                          <a:latin typeface="Calibri" panose="020F0502020204030204" pitchFamily="34" charset="0"/>
                        </a:rPr>
                        <a:t>1</a:t>
                      </a:r>
                    </a:p>
                  </a:txBody>
                  <a:tcPr marL="9525" marR="9525" marT="9525" marB="0" anchor="ctr"/>
                </a:tc>
                <a:tc>
                  <a:txBody>
                    <a:bodyPr/>
                    <a:lstStyle/>
                    <a:p>
                      <a:pPr algn="ctr" fontAlgn="ctr"/>
                      <a:r>
                        <a:rPr lang="es-ES" sz="1100" b="0" i="0" u="none" strike="noStrike">
                          <a:solidFill>
                            <a:srgbClr val="000000"/>
                          </a:solidFill>
                          <a:effectLst/>
                          <a:latin typeface="Calibri" panose="020F0502020204030204" pitchFamily="34" charset="0"/>
                        </a:rPr>
                        <a:t>2,08%</a:t>
                      </a:r>
                    </a:p>
                  </a:txBody>
                  <a:tcPr marL="9525" marR="9525" marT="9525" marB="0" anchor="ctr"/>
                </a:tc>
                <a:extLst>
                  <a:ext uri="{0D108BD9-81ED-4DB2-BD59-A6C34878D82A}">
                    <a16:rowId xmlns="" xmlns:a16="http://schemas.microsoft.com/office/drawing/2014/main" val="10002"/>
                  </a:ext>
                </a:extLst>
              </a:tr>
              <a:tr h="158356">
                <a:tc>
                  <a:txBody>
                    <a:bodyPr/>
                    <a:lstStyle/>
                    <a:p>
                      <a:pPr algn="l" fontAlgn="ctr"/>
                      <a:r>
                        <a:rPr lang="es-ES" sz="1100" b="0" i="0" u="none" strike="noStrike">
                          <a:solidFill>
                            <a:srgbClr val="000000"/>
                          </a:solidFill>
                          <a:effectLst/>
                          <a:latin typeface="Calibri" panose="020F0502020204030204" pitchFamily="34" charset="0"/>
                        </a:rPr>
                        <a:t>Persona Juridica</a:t>
                      </a:r>
                    </a:p>
                  </a:txBody>
                  <a:tcPr marL="9525" marR="9525" marT="9525" marB="0" anchor="ctr"/>
                </a:tc>
                <a:tc>
                  <a:txBody>
                    <a:bodyPr/>
                    <a:lstStyle/>
                    <a:p>
                      <a:pPr algn="ctr" fontAlgn="ctr"/>
                      <a:r>
                        <a:rPr lang="es-ES" sz="1100" b="0" i="0" u="none" strike="noStrike">
                          <a:solidFill>
                            <a:srgbClr val="000000"/>
                          </a:solidFill>
                          <a:effectLst/>
                          <a:latin typeface="Calibri" panose="020F0502020204030204" pitchFamily="34" charset="0"/>
                        </a:rPr>
                        <a:t>3</a:t>
                      </a:r>
                    </a:p>
                  </a:txBody>
                  <a:tcPr marL="9525" marR="9525" marT="9525" marB="0" anchor="ctr"/>
                </a:tc>
                <a:tc>
                  <a:txBody>
                    <a:bodyPr/>
                    <a:lstStyle/>
                    <a:p>
                      <a:pPr algn="ctr" fontAlgn="ctr"/>
                      <a:r>
                        <a:rPr lang="es-ES" sz="1100" b="0" i="0" u="none" strike="noStrike">
                          <a:solidFill>
                            <a:srgbClr val="000000"/>
                          </a:solidFill>
                          <a:effectLst/>
                          <a:latin typeface="Calibri" panose="020F0502020204030204" pitchFamily="34" charset="0"/>
                        </a:rPr>
                        <a:t>6,25%</a:t>
                      </a:r>
                    </a:p>
                  </a:txBody>
                  <a:tcPr marL="9525" marR="9525" marT="9525" marB="0" anchor="ctr"/>
                </a:tc>
                <a:extLst>
                  <a:ext uri="{0D108BD9-81ED-4DB2-BD59-A6C34878D82A}">
                    <a16:rowId xmlns="" xmlns:a16="http://schemas.microsoft.com/office/drawing/2014/main" val="10003"/>
                  </a:ext>
                </a:extLst>
              </a:tr>
              <a:tr h="158356">
                <a:tc>
                  <a:txBody>
                    <a:bodyPr/>
                    <a:lstStyle/>
                    <a:p>
                      <a:pPr algn="l" fontAlgn="ctr"/>
                      <a:r>
                        <a:rPr lang="es-ES" sz="1100" b="0" i="0" u="none" strike="noStrike">
                          <a:solidFill>
                            <a:srgbClr val="000000"/>
                          </a:solidFill>
                          <a:effectLst/>
                          <a:latin typeface="Calibri" panose="020F0502020204030204" pitchFamily="34" charset="0"/>
                        </a:rPr>
                        <a:t>Persona Natural</a:t>
                      </a:r>
                    </a:p>
                  </a:txBody>
                  <a:tcPr marL="9525" marR="9525" marT="9525" marB="0" anchor="ctr"/>
                </a:tc>
                <a:tc>
                  <a:txBody>
                    <a:bodyPr/>
                    <a:lstStyle/>
                    <a:p>
                      <a:pPr algn="ctr" fontAlgn="ctr"/>
                      <a:r>
                        <a:rPr lang="es-ES" sz="1100" b="0" i="0" u="none" strike="noStrike">
                          <a:solidFill>
                            <a:srgbClr val="000000"/>
                          </a:solidFill>
                          <a:effectLst/>
                          <a:latin typeface="Calibri" panose="020F0502020204030204" pitchFamily="34" charset="0"/>
                        </a:rPr>
                        <a:t>1</a:t>
                      </a:r>
                    </a:p>
                  </a:txBody>
                  <a:tcPr marL="9525" marR="9525" marT="9525" marB="0" anchor="ctr"/>
                </a:tc>
                <a:tc>
                  <a:txBody>
                    <a:bodyPr/>
                    <a:lstStyle/>
                    <a:p>
                      <a:pPr algn="ctr" fontAlgn="ctr"/>
                      <a:r>
                        <a:rPr lang="es-ES" sz="1100" b="0" i="0" u="none" strike="noStrike">
                          <a:solidFill>
                            <a:srgbClr val="000000"/>
                          </a:solidFill>
                          <a:effectLst/>
                          <a:latin typeface="Calibri" panose="020F0502020204030204" pitchFamily="34" charset="0"/>
                        </a:rPr>
                        <a:t>2,08%</a:t>
                      </a:r>
                    </a:p>
                  </a:txBody>
                  <a:tcPr marL="9525" marR="9525" marT="9525" marB="0" anchor="ctr"/>
                </a:tc>
                <a:extLst>
                  <a:ext uri="{0D108BD9-81ED-4DB2-BD59-A6C34878D82A}">
                    <a16:rowId xmlns="" xmlns:a16="http://schemas.microsoft.com/office/drawing/2014/main" val="10004"/>
                  </a:ext>
                </a:extLst>
              </a:tr>
              <a:tr h="158356">
                <a:tc>
                  <a:txBody>
                    <a:bodyPr/>
                    <a:lstStyle/>
                    <a:p>
                      <a:pPr algn="l" fontAlgn="ctr"/>
                      <a:r>
                        <a:rPr lang="es-ES" sz="1100" b="1" i="0" u="none" strike="noStrike">
                          <a:solidFill>
                            <a:srgbClr val="000000"/>
                          </a:solidFill>
                          <a:effectLst/>
                          <a:latin typeface="Calibri" panose="020F0502020204030204" pitchFamily="34" charset="0"/>
                        </a:rPr>
                        <a:t>Total general</a:t>
                      </a:r>
                    </a:p>
                  </a:txBody>
                  <a:tcPr marL="9525" marR="9525" marT="9525" marB="0" anchor="ctr"/>
                </a:tc>
                <a:tc>
                  <a:txBody>
                    <a:bodyPr/>
                    <a:lstStyle/>
                    <a:p>
                      <a:pPr algn="ctr" fontAlgn="ctr"/>
                      <a:r>
                        <a:rPr lang="es-ES" sz="1100" b="1" i="0" u="none" strike="noStrike">
                          <a:solidFill>
                            <a:srgbClr val="000000"/>
                          </a:solidFill>
                          <a:effectLst/>
                          <a:latin typeface="Calibri" panose="020F0502020204030204" pitchFamily="34" charset="0"/>
                        </a:rPr>
                        <a:t>48</a:t>
                      </a:r>
                    </a:p>
                  </a:txBody>
                  <a:tcPr marL="9525" marR="9525" marT="9525" marB="0" anchor="ctr"/>
                </a:tc>
                <a:tc>
                  <a:txBody>
                    <a:bodyPr/>
                    <a:lstStyle/>
                    <a:p>
                      <a:pPr algn="ctr" fontAlgn="ctr"/>
                      <a:r>
                        <a:rPr lang="es-ES" sz="1100" b="0" i="0" u="none" strike="noStrike" dirty="0">
                          <a:solidFill>
                            <a:srgbClr val="000000"/>
                          </a:solidFill>
                          <a:effectLst/>
                          <a:latin typeface="Calibri" panose="020F0502020204030204" pitchFamily="34" charset="0"/>
                        </a:rPr>
                        <a:t>100%</a:t>
                      </a:r>
                    </a:p>
                  </a:txBody>
                  <a:tcPr marL="9525" marR="9525" marT="9525" marB="0" anchor="ctr"/>
                </a:tc>
              </a:tr>
            </a:tbl>
          </a:graphicData>
        </a:graphic>
      </p:graphicFrame>
      <p:graphicFrame>
        <p:nvGraphicFramePr>
          <p:cNvPr id="9" name="Gráfico 8"/>
          <p:cNvGraphicFramePr>
            <a:graphicFrameLocks/>
          </p:cNvGraphicFramePr>
          <p:nvPr>
            <p:extLst>
              <p:ext uri="{D42A27DB-BD31-4B8C-83A1-F6EECF244321}">
                <p14:modId xmlns:p14="http://schemas.microsoft.com/office/powerpoint/2010/main" val="3058415445"/>
              </p:ext>
            </p:extLst>
          </p:nvPr>
        </p:nvGraphicFramePr>
        <p:xfrm>
          <a:off x="6109854" y="4122115"/>
          <a:ext cx="2289464" cy="1828967"/>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52805444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Imagen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5" name="CuadroTexto 4"/>
          <p:cNvSpPr txBox="1"/>
          <p:nvPr/>
        </p:nvSpPr>
        <p:spPr>
          <a:xfrm>
            <a:off x="2784764" y="889407"/>
            <a:ext cx="6359236" cy="707886"/>
          </a:xfrm>
          <a:prstGeom prst="rect">
            <a:avLst/>
          </a:prstGeom>
          <a:solidFill>
            <a:srgbClr val="002060"/>
          </a:solidFill>
        </p:spPr>
        <p:txBody>
          <a:bodyPr wrap="square" rtlCol="0">
            <a:spAutoFit/>
          </a:bodyPr>
          <a:lstStyle/>
          <a:p>
            <a:pPr algn="ctr"/>
            <a:r>
              <a:rPr lang="es-CO" sz="2000" b="1" dirty="0">
                <a:solidFill>
                  <a:schemeClr val="bg1"/>
                </a:solidFill>
                <a:latin typeface="Century Gothic" panose="020B0502020202020204" pitchFamily="34" charset="0"/>
              </a:rPr>
              <a:t>INFORME ENCUESTA SATISFACCIÓN AL USUARIO PRIMER SEMESTRE </a:t>
            </a:r>
            <a:r>
              <a:rPr lang="es-CO" sz="2000" b="1" dirty="0" smtClean="0">
                <a:solidFill>
                  <a:schemeClr val="bg1"/>
                </a:solidFill>
                <a:latin typeface="Century Gothic" panose="020B0502020202020204" pitchFamily="34" charset="0"/>
              </a:rPr>
              <a:t>2019</a:t>
            </a:r>
            <a:endParaRPr lang="es-CO" sz="2000" b="1" dirty="0">
              <a:solidFill>
                <a:schemeClr val="bg1"/>
              </a:solidFill>
              <a:latin typeface="Century Gothic" panose="020B0502020202020204" pitchFamily="34" charset="0"/>
            </a:endParaRPr>
          </a:p>
        </p:txBody>
      </p:sp>
      <p:sp>
        <p:nvSpPr>
          <p:cNvPr id="6" name="CuadroTexto 5"/>
          <p:cNvSpPr txBox="1"/>
          <p:nvPr/>
        </p:nvSpPr>
        <p:spPr>
          <a:xfrm>
            <a:off x="617633" y="2610926"/>
            <a:ext cx="8297141" cy="3416320"/>
          </a:xfrm>
          <a:prstGeom prst="rect">
            <a:avLst/>
          </a:prstGeom>
          <a:noFill/>
        </p:spPr>
        <p:txBody>
          <a:bodyPr wrap="square" rtlCol="0">
            <a:spAutoFit/>
          </a:bodyPr>
          <a:lstStyle/>
          <a:p>
            <a:pPr algn="just"/>
            <a:r>
              <a:rPr lang="es-CO" sz="1300" b="1" dirty="0" smtClean="0"/>
              <a:t>1.4 MÉTODO DE EVALUACIÓN:</a:t>
            </a:r>
          </a:p>
          <a:p>
            <a:pPr algn="just"/>
            <a:endParaRPr lang="es-CO" sz="1300" b="1" dirty="0"/>
          </a:p>
          <a:p>
            <a:pPr algn="just"/>
            <a:r>
              <a:rPr lang="es-CO" sz="1300" dirty="0" smtClean="0"/>
              <a:t>Según el plan estratégico institucional y con </a:t>
            </a:r>
            <a:r>
              <a:rPr lang="es-CO" sz="1300" dirty="0"/>
              <a:t>el propósito de establecer un porcentaje de aceptación</a:t>
            </a:r>
            <a:r>
              <a:rPr lang="es-CO" sz="1300" dirty="0" smtClean="0"/>
              <a:t>, </a:t>
            </a:r>
            <a:r>
              <a:rPr lang="es-CO" sz="1300" dirty="0"/>
              <a:t>para la implementación de acciones de mejora, se </a:t>
            </a:r>
            <a:r>
              <a:rPr lang="es-CO" sz="1300" dirty="0" smtClean="0"/>
              <a:t>establece:</a:t>
            </a:r>
          </a:p>
          <a:p>
            <a:pPr algn="just"/>
            <a:endParaRPr lang="es-CO" sz="1300" dirty="0" smtClean="0"/>
          </a:p>
          <a:p>
            <a:pPr marL="400050" indent="-400050" algn="just">
              <a:buFont typeface="+mj-lt"/>
              <a:buAutoNum type="romanUcPeriod"/>
            </a:pPr>
            <a:r>
              <a:rPr lang="es-CO" sz="1300" dirty="0" smtClean="0"/>
              <a:t>El </a:t>
            </a:r>
            <a:r>
              <a:rPr lang="es-CO" sz="1300" dirty="0"/>
              <a:t>nivel de favorabilidad igual o superior al </a:t>
            </a:r>
            <a:r>
              <a:rPr lang="es-CO" sz="1300" dirty="0" smtClean="0"/>
              <a:t>80% </a:t>
            </a:r>
            <a:r>
              <a:rPr lang="es-CO" sz="1300" dirty="0"/>
              <a:t>(% Muy Bueno + % Bueno ≥ </a:t>
            </a:r>
            <a:r>
              <a:rPr lang="es-CO" sz="1300" dirty="0" smtClean="0"/>
              <a:t>80%), </a:t>
            </a:r>
            <a:r>
              <a:rPr lang="es-CO" sz="1300" dirty="0"/>
              <a:t>no se implementa plan de acción, </a:t>
            </a:r>
            <a:r>
              <a:rPr lang="es-CO" sz="1300" dirty="0" smtClean="0"/>
              <a:t>y será </a:t>
            </a:r>
            <a:r>
              <a:rPr lang="es-CO" sz="1300" dirty="0"/>
              <a:t>decisión de </a:t>
            </a:r>
            <a:r>
              <a:rPr lang="es-CO" sz="1300" dirty="0" smtClean="0"/>
              <a:t>la Dirección y Subdirección estratégica y de coordinación bomberil, </a:t>
            </a:r>
            <a:r>
              <a:rPr lang="es-CO" sz="1300" dirty="0"/>
              <a:t>implementar planes de mejora para aquellas variables cuyo resultado de </a:t>
            </a:r>
            <a:r>
              <a:rPr lang="es-CO" sz="1300" dirty="0" smtClean="0"/>
              <a:t>evaluación este </a:t>
            </a:r>
            <a:r>
              <a:rPr lang="es-CO" sz="1300" dirty="0"/>
              <a:t>por encima del 80</a:t>
            </a:r>
            <a:r>
              <a:rPr lang="es-CO" sz="1300" dirty="0" smtClean="0"/>
              <a:t>%. </a:t>
            </a:r>
          </a:p>
          <a:p>
            <a:pPr marL="400050" indent="-400050" algn="just">
              <a:buFont typeface="+mj-lt"/>
              <a:buAutoNum type="romanUcPeriod"/>
            </a:pPr>
            <a:endParaRPr lang="es-CO" sz="1300" dirty="0" smtClean="0"/>
          </a:p>
          <a:p>
            <a:pPr marL="400050" indent="-400050" algn="just">
              <a:buFont typeface="+mj-lt"/>
              <a:buAutoNum type="romanUcPeriod"/>
            </a:pPr>
            <a:r>
              <a:rPr lang="es-CO" sz="1300" dirty="0" smtClean="0"/>
              <a:t> </a:t>
            </a:r>
            <a:r>
              <a:rPr lang="es-CO" sz="1300" dirty="0"/>
              <a:t>Si el resultado de la adición (% Muy Bueno + % Bueno ‹ </a:t>
            </a:r>
            <a:r>
              <a:rPr lang="es-CO" sz="1300" dirty="0" smtClean="0"/>
              <a:t>80%) </a:t>
            </a:r>
            <a:r>
              <a:rPr lang="es-CO" sz="1300" dirty="0"/>
              <a:t>es inferior al 80%, es necesario generar planes de </a:t>
            </a:r>
            <a:r>
              <a:rPr lang="es-CO" sz="1300" dirty="0" smtClean="0"/>
              <a:t>acción encaminados </a:t>
            </a:r>
            <a:r>
              <a:rPr lang="es-CO" sz="1300" dirty="0"/>
              <a:t>a mejorar la calidad en la prestación de los servicios y/o productos según la variable </a:t>
            </a:r>
            <a:r>
              <a:rPr lang="es-CO" sz="1300" dirty="0" smtClean="0"/>
              <a:t>calificada. </a:t>
            </a:r>
          </a:p>
          <a:p>
            <a:pPr lvl="0" algn="just"/>
            <a:endParaRPr lang="es-CO" sz="1200" dirty="0"/>
          </a:p>
          <a:p>
            <a:pPr lvl="0" algn="just"/>
            <a:endParaRPr lang="es-CO" sz="1200" dirty="0" smtClean="0"/>
          </a:p>
          <a:p>
            <a:pPr marL="171450" lvl="0" indent="-171450" algn="just">
              <a:buFontTx/>
              <a:buChar char="-"/>
            </a:pPr>
            <a:endParaRPr lang="es-CO" sz="1200" dirty="0"/>
          </a:p>
          <a:p>
            <a:pPr marL="171450" lvl="0" indent="-171450" algn="just">
              <a:buFontTx/>
              <a:buChar char="-"/>
            </a:pPr>
            <a:endParaRPr lang="es-CO" sz="1200" dirty="0" smtClean="0"/>
          </a:p>
          <a:p>
            <a:pPr marL="171450" lvl="0" indent="-171450" algn="just">
              <a:buFontTx/>
              <a:buChar char="-"/>
            </a:pPr>
            <a:endParaRPr lang="es-ES" sz="1200" dirty="0"/>
          </a:p>
        </p:txBody>
      </p:sp>
    </p:spTree>
    <p:extLst>
      <p:ext uri="{BB962C8B-B14F-4D97-AF65-F5344CB8AC3E}">
        <p14:creationId xmlns:p14="http://schemas.microsoft.com/office/powerpoint/2010/main" val="418812941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Imagen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3" name="CuadroTexto 2"/>
          <p:cNvSpPr txBox="1"/>
          <p:nvPr/>
        </p:nvSpPr>
        <p:spPr>
          <a:xfrm>
            <a:off x="2784764" y="889407"/>
            <a:ext cx="6359236" cy="707886"/>
          </a:xfrm>
          <a:prstGeom prst="rect">
            <a:avLst/>
          </a:prstGeom>
          <a:solidFill>
            <a:srgbClr val="002060"/>
          </a:solidFill>
        </p:spPr>
        <p:txBody>
          <a:bodyPr wrap="square" rtlCol="0">
            <a:spAutoFit/>
          </a:bodyPr>
          <a:lstStyle/>
          <a:p>
            <a:pPr algn="ctr"/>
            <a:r>
              <a:rPr lang="es-CO" sz="2000" b="1" dirty="0" smtClean="0">
                <a:solidFill>
                  <a:schemeClr val="bg1"/>
                </a:solidFill>
                <a:latin typeface="Century Gothic" panose="020B0502020202020204" pitchFamily="34" charset="0"/>
              </a:rPr>
              <a:t>RESULTADOS OBTENIDOS APLICACIÓN ENCUESTA DE SATISFACCIÓN </a:t>
            </a:r>
            <a:endParaRPr lang="es-CO" sz="2000" b="1" dirty="0">
              <a:solidFill>
                <a:schemeClr val="bg1"/>
              </a:solidFill>
              <a:latin typeface="Century Gothic" panose="020B0502020202020204" pitchFamily="34" charset="0"/>
            </a:endParaRPr>
          </a:p>
        </p:txBody>
      </p:sp>
      <p:sp>
        <p:nvSpPr>
          <p:cNvPr id="5" name="CuadroTexto 4"/>
          <p:cNvSpPr txBox="1"/>
          <p:nvPr/>
        </p:nvSpPr>
        <p:spPr>
          <a:xfrm>
            <a:off x="628649" y="2486700"/>
            <a:ext cx="8297141" cy="4293483"/>
          </a:xfrm>
          <a:prstGeom prst="rect">
            <a:avLst/>
          </a:prstGeom>
          <a:noFill/>
        </p:spPr>
        <p:txBody>
          <a:bodyPr wrap="square" rtlCol="0">
            <a:spAutoFit/>
          </a:bodyPr>
          <a:lstStyle/>
          <a:p>
            <a:pPr lvl="0" algn="just"/>
            <a:r>
              <a:rPr lang="es-CO" sz="1300" b="1" dirty="0" smtClean="0"/>
              <a:t>2. RESULTADOS</a:t>
            </a:r>
          </a:p>
          <a:p>
            <a:pPr lvl="0" algn="just"/>
            <a:endParaRPr lang="es-CO" sz="1300" b="1" dirty="0"/>
          </a:p>
          <a:p>
            <a:pPr lvl="0" algn="just"/>
            <a:r>
              <a:rPr lang="es-CO" sz="1300" b="1" dirty="0"/>
              <a:t>2.1 </a:t>
            </a:r>
            <a:r>
              <a:rPr lang="es-CO" sz="1300" b="1" dirty="0" smtClean="0"/>
              <a:t>CANALES </a:t>
            </a:r>
            <a:r>
              <a:rPr lang="es-CO" sz="1300" b="1" dirty="0"/>
              <a:t>DE </a:t>
            </a:r>
            <a:r>
              <a:rPr lang="es-CO" sz="1300" b="1" dirty="0" smtClean="0"/>
              <a:t>ATENCIÓN MÁS FRECUENTES</a:t>
            </a:r>
          </a:p>
          <a:p>
            <a:pPr lvl="0" algn="just"/>
            <a:endParaRPr lang="es-CO" sz="1300" b="1" dirty="0"/>
          </a:p>
          <a:p>
            <a:pPr lvl="0" algn="just"/>
            <a:r>
              <a:rPr lang="es-CO" sz="1300" dirty="0" smtClean="0"/>
              <a:t>La </a:t>
            </a:r>
            <a:r>
              <a:rPr lang="es-CO" sz="1300" b="1" dirty="0" smtClean="0"/>
              <a:t>Dirección Nacional de Bomberos de Colombia </a:t>
            </a:r>
            <a:r>
              <a:rPr lang="es-CO" sz="1300" dirty="0" smtClean="0"/>
              <a:t>en procura de articular las acciones institucionales con la población interesada en el servicio público esencial de Bomberos, adelantó un previo análisis de los canales más utilizados en el  periodo evaluado, por ello estableció diferentes canales de atención que se acondicionan a las necesidades y posibilidades de los usuarios. </a:t>
            </a:r>
          </a:p>
          <a:p>
            <a:pPr lvl="0" algn="just"/>
            <a:endParaRPr lang="es-CO" sz="1300" dirty="0"/>
          </a:p>
          <a:p>
            <a:pPr lvl="0" algn="just"/>
            <a:r>
              <a:rPr lang="es-CO" sz="1300" dirty="0" smtClean="0"/>
              <a:t>En la siguiente grafica se indica cuales son los meses en que más se aplicó la herramienta de la encuesta de satisfacción y cuáles son los canales más frecuentes. </a:t>
            </a:r>
          </a:p>
          <a:p>
            <a:pPr lvl="0" algn="just"/>
            <a:endParaRPr lang="es-CO" sz="1300" b="1" dirty="0"/>
          </a:p>
          <a:p>
            <a:pPr lvl="0" algn="just"/>
            <a:endParaRPr lang="es-CO" sz="1300" b="1" dirty="0"/>
          </a:p>
          <a:p>
            <a:pPr lvl="0" algn="just"/>
            <a:endParaRPr lang="es-CO" sz="1300" b="1" dirty="0" smtClean="0"/>
          </a:p>
          <a:p>
            <a:pPr lvl="0" algn="just"/>
            <a:endParaRPr lang="es-CO" sz="1300" b="1" dirty="0"/>
          </a:p>
          <a:p>
            <a:pPr lvl="0" algn="just"/>
            <a:endParaRPr lang="es-CO" sz="1300" b="1" dirty="0" smtClean="0"/>
          </a:p>
          <a:p>
            <a:pPr lvl="0" algn="just"/>
            <a:endParaRPr lang="es-CO" sz="1300" b="1" dirty="0"/>
          </a:p>
          <a:p>
            <a:pPr lvl="0" algn="just"/>
            <a:endParaRPr lang="es-CO" sz="1300" b="1" dirty="0" smtClean="0"/>
          </a:p>
          <a:p>
            <a:pPr lvl="0" algn="just"/>
            <a:endParaRPr lang="es-CO" sz="1300" b="1" dirty="0"/>
          </a:p>
          <a:p>
            <a:pPr lvl="0" algn="just"/>
            <a:endParaRPr lang="es-CO" sz="1300" b="1" dirty="0" smtClean="0"/>
          </a:p>
          <a:p>
            <a:pPr lvl="0" algn="just"/>
            <a:r>
              <a:rPr lang="es-CO" sz="1300" b="1" dirty="0" smtClean="0"/>
              <a:t> </a:t>
            </a:r>
            <a:endParaRPr lang="es-ES" sz="1200" b="1" dirty="0"/>
          </a:p>
        </p:txBody>
      </p:sp>
      <p:graphicFrame>
        <p:nvGraphicFramePr>
          <p:cNvPr id="13" name="Tabla 12"/>
          <p:cNvGraphicFramePr>
            <a:graphicFrameLocks noGrp="1"/>
          </p:cNvGraphicFramePr>
          <p:nvPr>
            <p:extLst>
              <p:ext uri="{D42A27DB-BD31-4B8C-83A1-F6EECF244321}">
                <p14:modId xmlns:p14="http://schemas.microsoft.com/office/powerpoint/2010/main" val="4245728431"/>
              </p:ext>
            </p:extLst>
          </p:nvPr>
        </p:nvGraphicFramePr>
        <p:xfrm>
          <a:off x="4805793" y="4847707"/>
          <a:ext cx="3454147" cy="942023"/>
        </p:xfrm>
        <a:graphic>
          <a:graphicData uri="http://schemas.openxmlformats.org/drawingml/2006/table">
            <a:tbl>
              <a:tblPr firstRow="1" firstCol="1" bandRow="1">
                <a:tableStyleId>{3B4B98B0-60AC-42C2-AFA5-B58CD77FA1E5}</a:tableStyleId>
              </a:tblPr>
              <a:tblGrid>
                <a:gridCol w="1637648">
                  <a:extLst>
                    <a:ext uri="{9D8B030D-6E8A-4147-A177-3AD203B41FA5}">
                      <a16:colId xmlns="" xmlns:a16="http://schemas.microsoft.com/office/drawing/2014/main" val="20000"/>
                    </a:ext>
                  </a:extLst>
                </a:gridCol>
                <a:gridCol w="386432">
                  <a:extLst>
                    <a:ext uri="{9D8B030D-6E8A-4147-A177-3AD203B41FA5}">
                      <a16:colId xmlns="" xmlns:a16="http://schemas.microsoft.com/office/drawing/2014/main" val="20001"/>
                    </a:ext>
                  </a:extLst>
                </a:gridCol>
                <a:gridCol w="1430067">
                  <a:extLst>
                    <a:ext uri="{9D8B030D-6E8A-4147-A177-3AD203B41FA5}">
                      <a16:colId xmlns="" xmlns:a16="http://schemas.microsoft.com/office/drawing/2014/main" val="20002"/>
                    </a:ext>
                  </a:extLst>
                </a:gridCol>
              </a:tblGrid>
              <a:tr h="144840">
                <a:tc>
                  <a:txBody>
                    <a:bodyPr/>
                    <a:lstStyle/>
                    <a:p>
                      <a:pPr algn="ctr">
                        <a:lnSpc>
                          <a:spcPct val="107000"/>
                        </a:lnSpc>
                        <a:spcAft>
                          <a:spcPts val="0"/>
                        </a:spcAft>
                      </a:pPr>
                      <a:r>
                        <a:rPr lang="es-ES" sz="1100" dirty="0" smtClean="0">
                          <a:solidFill>
                            <a:srgbClr val="2F5496"/>
                          </a:solidFill>
                          <a:effectLst/>
                          <a:latin typeface="Calibri" panose="020F0502020204030204" pitchFamily="34" charset="0"/>
                          <a:ea typeface="Calibri" panose="020F0502020204030204" pitchFamily="34" charset="0"/>
                          <a:cs typeface="Times New Roman" panose="02020603050405020304" pitchFamily="18" charset="0"/>
                        </a:rPr>
                        <a:t>CANAL MÁS UTILIZADO</a:t>
                      </a:r>
                      <a:endParaRPr lang="es-ES" sz="1100" dirty="0">
                        <a:solidFill>
                          <a:srgbClr val="2F5496"/>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es-ES" sz="1100" dirty="0" smtClean="0">
                          <a:solidFill>
                            <a:srgbClr val="2F5496"/>
                          </a:solidFill>
                          <a:effectLst/>
                          <a:latin typeface="Calibri" panose="020F0502020204030204" pitchFamily="34" charset="0"/>
                          <a:ea typeface="Calibri" panose="020F0502020204030204" pitchFamily="34" charset="0"/>
                          <a:cs typeface="Times New Roman" panose="02020603050405020304" pitchFamily="18" charset="0"/>
                        </a:rPr>
                        <a:t>No. </a:t>
                      </a:r>
                      <a:endParaRPr lang="es-ES" sz="1100" dirty="0">
                        <a:solidFill>
                          <a:srgbClr val="2F5496"/>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es-CO" sz="1200" dirty="0" smtClean="0">
                          <a:effectLst/>
                        </a:rPr>
                        <a:t>%</a:t>
                      </a:r>
                      <a:endParaRPr lang="es-ES" sz="1100" dirty="0">
                        <a:solidFill>
                          <a:srgbClr val="2F5496"/>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 xmlns:a16="http://schemas.microsoft.com/office/drawing/2014/main" val="10000"/>
                  </a:ext>
                </a:extLst>
              </a:tr>
              <a:tr h="0">
                <a:tc>
                  <a:txBody>
                    <a:bodyPr/>
                    <a:lstStyle/>
                    <a:p>
                      <a:pPr algn="l" fontAlgn="ctr"/>
                      <a:r>
                        <a:rPr lang="es-ES" sz="1100" b="0" i="0" u="none" strike="noStrike" dirty="0">
                          <a:solidFill>
                            <a:srgbClr val="000000"/>
                          </a:solidFill>
                          <a:effectLst/>
                          <a:latin typeface="Calibri" panose="020F0502020204030204" pitchFamily="34" charset="0"/>
                        </a:rPr>
                        <a:t>Presencial</a:t>
                      </a:r>
                    </a:p>
                  </a:txBody>
                  <a:tcPr marL="9525" marR="9525" marT="9525" marB="0" anchor="ctr"/>
                </a:tc>
                <a:tc>
                  <a:txBody>
                    <a:bodyPr/>
                    <a:lstStyle/>
                    <a:p>
                      <a:pPr algn="ctr" fontAlgn="ctr"/>
                      <a:r>
                        <a:rPr lang="es-ES" sz="1100" b="0" i="0" u="none" strike="noStrike">
                          <a:solidFill>
                            <a:srgbClr val="000000"/>
                          </a:solidFill>
                          <a:effectLst/>
                          <a:latin typeface="Calibri" panose="020F0502020204030204" pitchFamily="34" charset="0"/>
                        </a:rPr>
                        <a:t>46</a:t>
                      </a:r>
                    </a:p>
                  </a:txBody>
                  <a:tcPr marL="9525" marR="9525" marT="9525" marB="0" anchor="ctr"/>
                </a:tc>
                <a:tc>
                  <a:txBody>
                    <a:bodyPr/>
                    <a:lstStyle/>
                    <a:p>
                      <a:pPr algn="ctr" fontAlgn="ctr"/>
                      <a:r>
                        <a:rPr lang="es-ES" sz="1100" b="0" i="0" u="none" strike="noStrike">
                          <a:solidFill>
                            <a:srgbClr val="000000"/>
                          </a:solidFill>
                          <a:effectLst/>
                          <a:latin typeface="Calibri" panose="020F0502020204030204" pitchFamily="34" charset="0"/>
                        </a:rPr>
                        <a:t>95,83%</a:t>
                      </a:r>
                    </a:p>
                  </a:txBody>
                  <a:tcPr marL="9525" marR="9525" marT="9525" marB="0" anchor="ctr"/>
                </a:tc>
                <a:extLst>
                  <a:ext uri="{0D108BD9-81ED-4DB2-BD59-A6C34878D82A}">
                    <a16:rowId xmlns="" xmlns:a16="http://schemas.microsoft.com/office/drawing/2014/main" val="10001"/>
                  </a:ext>
                </a:extLst>
              </a:tr>
              <a:tr h="214821">
                <a:tc>
                  <a:txBody>
                    <a:bodyPr/>
                    <a:lstStyle/>
                    <a:p>
                      <a:pPr algn="l" fontAlgn="ctr"/>
                      <a:r>
                        <a:rPr lang="es-ES" sz="1100" b="0" i="0" u="none" strike="noStrike">
                          <a:solidFill>
                            <a:srgbClr val="000000"/>
                          </a:solidFill>
                          <a:effectLst/>
                          <a:latin typeface="Calibri" panose="020F0502020204030204" pitchFamily="34" charset="0"/>
                        </a:rPr>
                        <a:t>Telefonico</a:t>
                      </a:r>
                    </a:p>
                  </a:txBody>
                  <a:tcPr marL="9525" marR="9525" marT="9525" marB="0" anchor="ctr"/>
                </a:tc>
                <a:tc>
                  <a:txBody>
                    <a:bodyPr/>
                    <a:lstStyle/>
                    <a:p>
                      <a:pPr algn="ctr" fontAlgn="ctr"/>
                      <a:r>
                        <a:rPr lang="es-ES" sz="1100" b="0" i="0" u="none" strike="noStrike">
                          <a:solidFill>
                            <a:srgbClr val="000000"/>
                          </a:solidFill>
                          <a:effectLst/>
                          <a:latin typeface="Calibri" panose="020F0502020204030204" pitchFamily="34" charset="0"/>
                        </a:rPr>
                        <a:t>2</a:t>
                      </a:r>
                    </a:p>
                  </a:txBody>
                  <a:tcPr marL="9525" marR="9525" marT="9525" marB="0" anchor="ctr"/>
                </a:tc>
                <a:tc>
                  <a:txBody>
                    <a:bodyPr/>
                    <a:lstStyle/>
                    <a:p>
                      <a:pPr algn="ctr" fontAlgn="ctr"/>
                      <a:r>
                        <a:rPr lang="es-ES" sz="1100" b="0" i="0" u="none" strike="noStrike">
                          <a:solidFill>
                            <a:srgbClr val="000000"/>
                          </a:solidFill>
                          <a:effectLst/>
                          <a:latin typeface="Calibri" panose="020F0502020204030204" pitchFamily="34" charset="0"/>
                        </a:rPr>
                        <a:t>4,17%</a:t>
                      </a:r>
                    </a:p>
                  </a:txBody>
                  <a:tcPr marL="9525" marR="9525" marT="9525" marB="0" anchor="ctr"/>
                </a:tc>
                <a:extLst>
                  <a:ext uri="{0D108BD9-81ED-4DB2-BD59-A6C34878D82A}">
                    <a16:rowId xmlns="" xmlns:a16="http://schemas.microsoft.com/office/drawing/2014/main" val="10002"/>
                  </a:ext>
                </a:extLst>
              </a:tr>
              <a:tr h="0">
                <a:tc>
                  <a:txBody>
                    <a:bodyPr/>
                    <a:lstStyle/>
                    <a:p>
                      <a:pPr algn="l" fontAlgn="ctr"/>
                      <a:r>
                        <a:rPr lang="es-ES" sz="1100" b="1" i="0" u="none" strike="noStrike">
                          <a:solidFill>
                            <a:srgbClr val="000000"/>
                          </a:solidFill>
                          <a:effectLst/>
                          <a:latin typeface="Calibri" panose="020F0502020204030204" pitchFamily="34" charset="0"/>
                        </a:rPr>
                        <a:t>Total general</a:t>
                      </a:r>
                    </a:p>
                  </a:txBody>
                  <a:tcPr marL="9525" marR="9525" marT="9525" marB="0" anchor="ctr"/>
                </a:tc>
                <a:tc>
                  <a:txBody>
                    <a:bodyPr/>
                    <a:lstStyle/>
                    <a:p>
                      <a:pPr algn="ctr" fontAlgn="ctr"/>
                      <a:r>
                        <a:rPr lang="es-ES" sz="1100" b="1" i="0" u="none" strike="noStrike">
                          <a:solidFill>
                            <a:srgbClr val="000000"/>
                          </a:solidFill>
                          <a:effectLst/>
                          <a:latin typeface="Calibri" panose="020F0502020204030204" pitchFamily="34" charset="0"/>
                        </a:rPr>
                        <a:t>48</a:t>
                      </a:r>
                    </a:p>
                  </a:txBody>
                  <a:tcPr marL="9525" marR="9525" marT="9525" marB="0" anchor="ctr"/>
                </a:tc>
                <a:tc>
                  <a:txBody>
                    <a:bodyPr/>
                    <a:lstStyle/>
                    <a:p>
                      <a:pPr algn="ctr" fontAlgn="ctr"/>
                      <a:r>
                        <a:rPr lang="es-ES" sz="1100" b="0" i="0" u="none" strike="noStrike" dirty="0">
                          <a:solidFill>
                            <a:srgbClr val="000000"/>
                          </a:solidFill>
                          <a:effectLst/>
                          <a:latin typeface="Calibri" panose="020F0502020204030204" pitchFamily="34" charset="0"/>
                        </a:rPr>
                        <a:t>100%</a:t>
                      </a:r>
                    </a:p>
                  </a:txBody>
                  <a:tcPr marL="9525" marR="9525" marT="9525" marB="0" anchor="ctr"/>
                </a:tc>
                <a:extLst>
                  <a:ext uri="{0D108BD9-81ED-4DB2-BD59-A6C34878D82A}">
                    <a16:rowId xmlns="" xmlns:a16="http://schemas.microsoft.com/office/drawing/2014/main" val="10003"/>
                  </a:ext>
                </a:extLst>
              </a:tr>
              <a:tr h="50800">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endParaRPr lang="es-ES" sz="1100" b="1" dirty="0" smtClean="0">
                        <a:solidFill>
                          <a:srgbClr val="2F5496"/>
                        </a:solidFill>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tc>
                <a:tc>
                  <a:txBody>
                    <a:bodyPr/>
                    <a:lstStyle/>
                    <a:p>
                      <a:pPr algn="ctr" fontAlgn="b"/>
                      <a:endParaRPr lang="es-ES" sz="1100" b="1"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endParaRPr lang="es-ES" sz="1100" b="1"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 xmlns:a16="http://schemas.microsoft.com/office/drawing/2014/main" val="10006"/>
                  </a:ext>
                </a:extLst>
              </a:tr>
            </a:tbl>
          </a:graphicData>
        </a:graphic>
      </p:graphicFrame>
      <p:graphicFrame>
        <p:nvGraphicFramePr>
          <p:cNvPr id="6" name="Gráfico 5"/>
          <p:cNvGraphicFramePr>
            <a:graphicFrameLocks/>
          </p:cNvGraphicFramePr>
          <p:nvPr>
            <p:extLst>
              <p:ext uri="{D42A27DB-BD31-4B8C-83A1-F6EECF244321}">
                <p14:modId xmlns:p14="http://schemas.microsoft.com/office/powerpoint/2010/main" val="3882698353"/>
              </p:ext>
            </p:extLst>
          </p:nvPr>
        </p:nvGraphicFramePr>
        <p:xfrm>
          <a:off x="1172007" y="4847707"/>
          <a:ext cx="3061855" cy="1533801"/>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42161703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3" name="CuadroTexto 2"/>
          <p:cNvSpPr txBox="1"/>
          <p:nvPr/>
        </p:nvSpPr>
        <p:spPr>
          <a:xfrm>
            <a:off x="2784764" y="889407"/>
            <a:ext cx="6359236" cy="707886"/>
          </a:xfrm>
          <a:prstGeom prst="rect">
            <a:avLst/>
          </a:prstGeom>
          <a:solidFill>
            <a:srgbClr val="002060"/>
          </a:solidFill>
        </p:spPr>
        <p:txBody>
          <a:bodyPr wrap="square" rtlCol="0">
            <a:spAutoFit/>
          </a:bodyPr>
          <a:lstStyle/>
          <a:p>
            <a:pPr algn="ctr"/>
            <a:r>
              <a:rPr lang="es-CO" sz="2000" b="1" dirty="0" smtClean="0">
                <a:solidFill>
                  <a:schemeClr val="bg1"/>
                </a:solidFill>
                <a:latin typeface="Century Gothic" panose="020B0502020202020204" pitchFamily="34" charset="0"/>
              </a:rPr>
              <a:t>RESULTADOS OBTENIDOS APLICACIÓN ENCUESTA DE SATISFACCIÓN </a:t>
            </a:r>
            <a:endParaRPr lang="es-CO" sz="2000" b="1" dirty="0">
              <a:solidFill>
                <a:schemeClr val="bg1"/>
              </a:solidFill>
              <a:latin typeface="Century Gothic" panose="020B0502020202020204" pitchFamily="34" charset="0"/>
            </a:endParaRPr>
          </a:p>
        </p:txBody>
      </p:sp>
      <p:sp>
        <p:nvSpPr>
          <p:cNvPr id="4" name="CuadroTexto 3"/>
          <p:cNvSpPr txBox="1"/>
          <p:nvPr/>
        </p:nvSpPr>
        <p:spPr>
          <a:xfrm>
            <a:off x="423427" y="2396923"/>
            <a:ext cx="8297141" cy="4093428"/>
          </a:xfrm>
          <a:prstGeom prst="rect">
            <a:avLst/>
          </a:prstGeom>
          <a:noFill/>
        </p:spPr>
        <p:txBody>
          <a:bodyPr wrap="square" rtlCol="0">
            <a:spAutoFit/>
          </a:bodyPr>
          <a:lstStyle/>
          <a:p>
            <a:pPr lvl="0" algn="just"/>
            <a:r>
              <a:rPr lang="es-CO" sz="1300" b="1" dirty="0" smtClean="0"/>
              <a:t>2.2 ENCUESTAS DILIGENCIADAS POR DEPARTAMENTO</a:t>
            </a:r>
          </a:p>
          <a:p>
            <a:pPr lvl="0" algn="just"/>
            <a:endParaRPr lang="es-CO" sz="1300" b="1" dirty="0"/>
          </a:p>
          <a:p>
            <a:pPr lvl="0" algn="just"/>
            <a:endParaRPr lang="es-CO" sz="1300" b="1" dirty="0" smtClean="0"/>
          </a:p>
          <a:p>
            <a:pPr lvl="0" algn="just"/>
            <a:endParaRPr lang="es-CO" sz="1300" b="1" dirty="0"/>
          </a:p>
          <a:p>
            <a:pPr lvl="0" algn="just"/>
            <a:endParaRPr lang="es-CO" sz="1300" b="1" dirty="0" smtClean="0"/>
          </a:p>
          <a:p>
            <a:pPr lvl="0" algn="just"/>
            <a:endParaRPr lang="es-CO" sz="1300" b="1" dirty="0"/>
          </a:p>
          <a:p>
            <a:pPr lvl="0" algn="just"/>
            <a:endParaRPr lang="es-CO" sz="1300" b="1" dirty="0" smtClean="0"/>
          </a:p>
          <a:p>
            <a:pPr lvl="0" algn="just"/>
            <a:endParaRPr lang="es-CO" sz="1300" b="1" dirty="0"/>
          </a:p>
          <a:p>
            <a:pPr lvl="0" algn="just"/>
            <a:endParaRPr lang="es-CO" sz="1300" b="1" dirty="0" smtClean="0"/>
          </a:p>
          <a:p>
            <a:pPr lvl="0" algn="just"/>
            <a:endParaRPr lang="es-CO" sz="1300" b="1" dirty="0"/>
          </a:p>
          <a:p>
            <a:pPr lvl="0" algn="just"/>
            <a:r>
              <a:rPr lang="es-CO" sz="1300" dirty="0" smtClean="0"/>
              <a:t>De la anterior gráfica podemos concluir que los departamentos de Cundinamarca, Boyacá, Santander, Atlántico y Bolívar, fueron los que más se acercaron a la Entidad, solicitando información en materia Bomberil, mediante los distintos canales de atención los cuales son: escrito</a:t>
            </a:r>
            <a:r>
              <a:rPr lang="es-CO" sz="1300" dirty="0"/>
              <a:t>, presencial y virtual, que son los canales con los que cuenta la Dirección, como son: el correo electrónico, correspondencia, página web, líneas telefónicas (57 1) 2571263 / 2571281 / 2571275 / 6184218 / 2571166,  línea móvil 3102414387, aplicación Whatsapp, Smartsupp y atención </a:t>
            </a:r>
            <a:r>
              <a:rPr lang="es-CO" sz="1300" dirty="0" smtClean="0"/>
              <a:t>personalizada.</a:t>
            </a:r>
          </a:p>
          <a:p>
            <a:pPr lvl="0" algn="just"/>
            <a:endParaRPr lang="es-CO" sz="1300" dirty="0" smtClean="0"/>
          </a:p>
          <a:p>
            <a:pPr lvl="0" algn="just"/>
            <a:r>
              <a:rPr lang="es-CO" sz="1300" dirty="0" smtClean="0"/>
              <a:t>Adicional a estos canales, la Subdirección Estratégica y de Coordinación Bomberil brindó atención presencial  en los diferentes espacios de socialización de la normatividad  y de la actividad bomberil de conformidad con la planeación establecida.</a:t>
            </a:r>
            <a:endParaRPr lang="es-CO" sz="1300" b="1" dirty="0" smtClean="0"/>
          </a:p>
          <a:p>
            <a:pPr lvl="0" algn="just"/>
            <a:r>
              <a:rPr lang="es-CO" sz="1300" b="1" dirty="0" smtClean="0"/>
              <a:t> </a:t>
            </a:r>
            <a:endParaRPr lang="es-ES" sz="1200" b="1" dirty="0"/>
          </a:p>
        </p:txBody>
      </p:sp>
      <p:graphicFrame>
        <p:nvGraphicFramePr>
          <p:cNvPr id="8" name="Gráfico 7"/>
          <p:cNvGraphicFramePr>
            <a:graphicFrameLocks/>
          </p:cNvGraphicFramePr>
          <p:nvPr>
            <p:extLst>
              <p:ext uri="{D42A27DB-BD31-4B8C-83A1-F6EECF244321}">
                <p14:modId xmlns:p14="http://schemas.microsoft.com/office/powerpoint/2010/main" val="2866311498"/>
              </p:ext>
            </p:extLst>
          </p:nvPr>
        </p:nvGraphicFramePr>
        <p:xfrm>
          <a:off x="423427" y="2867890"/>
          <a:ext cx="8297141" cy="1569027"/>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9245307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3" name="CuadroTexto 2"/>
          <p:cNvSpPr txBox="1"/>
          <p:nvPr/>
        </p:nvSpPr>
        <p:spPr>
          <a:xfrm>
            <a:off x="2784764" y="889407"/>
            <a:ext cx="6359236" cy="707886"/>
          </a:xfrm>
          <a:prstGeom prst="rect">
            <a:avLst/>
          </a:prstGeom>
          <a:solidFill>
            <a:srgbClr val="002060"/>
          </a:solidFill>
        </p:spPr>
        <p:txBody>
          <a:bodyPr wrap="square" rtlCol="0">
            <a:spAutoFit/>
          </a:bodyPr>
          <a:lstStyle/>
          <a:p>
            <a:pPr algn="ctr"/>
            <a:r>
              <a:rPr lang="es-CO" sz="2000" b="1" dirty="0" smtClean="0">
                <a:solidFill>
                  <a:schemeClr val="bg1"/>
                </a:solidFill>
                <a:latin typeface="Century Gothic" panose="020B0502020202020204" pitchFamily="34" charset="0"/>
              </a:rPr>
              <a:t>RESULTADOS OBTENIDOS APLICACIÓN ENCUESTA DE SATISFACCIÓN </a:t>
            </a:r>
            <a:endParaRPr lang="es-CO" sz="2000" b="1" dirty="0">
              <a:solidFill>
                <a:schemeClr val="bg1"/>
              </a:solidFill>
              <a:latin typeface="Century Gothic" panose="020B0502020202020204" pitchFamily="34" charset="0"/>
            </a:endParaRPr>
          </a:p>
        </p:txBody>
      </p:sp>
      <p:sp>
        <p:nvSpPr>
          <p:cNvPr id="4" name="CuadroTexto 3"/>
          <p:cNvSpPr txBox="1"/>
          <p:nvPr/>
        </p:nvSpPr>
        <p:spPr>
          <a:xfrm>
            <a:off x="628650" y="2349793"/>
            <a:ext cx="8297141" cy="1892826"/>
          </a:xfrm>
          <a:prstGeom prst="rect">
            <a:avLst/>
          </a:prstGeom>
          <a:noFill/>
        </p:spPr>
        <p:txBody>
          <a:bodyPr wrap="square" rtlCol="0">
            <a:spAutoFit/>
          </a:bodyPr>
          <a:lstStyle/>
          <a:p>
            <a:pPr lvl="0" algn="just"/>
            <a:r>
              <a:rPr lang="es-CO" sz="1300" b="1" dirty="0" smtClean="0"/>
              <a:t>2.3 TEMAS DE ASESORÍA</a:t>
            </a:r>
          </a:p>
          <a:p>
            <a:pPr lvl="0" algn="just"/>
            <a:r>
              <a:rPr lang="es-CO" sz="1300" b="1" dirty="0" smtClean="0"/>
              <a:t> </a:t>
            </a:r>
          </a:p>
          <a:p>
            <a:pPr lvl="0" algn="just"/>
            <a:r>
              <a:rPr lang="es-CO" sz="1300" dirty="0" smtClean="0"/>
              <a:t>La Subdirección Estratégica y de Coordinación Bomberil, de conformidad con la misión de la Entidad, adelantó permanente interacción con los diferentes cuerpos operativos bomberiles, entes gubernamentales, territoriales, personas jurídicas y ciudadanía en general, orientando del quehacer institucional de la Dirección Nacional de Bomberos, para la debida prestación del servicio público esencial en especial. Esta estrategia </a:t>
            </a:r>
            <a:r>
              <a:rPr lang="es-CO" sz="1300" dirty="0"/>
              <a:t>h</a:t>
            </a:r>
            <a:r>
              <a:rPr lang="es-CO" sz="1300" dirty="0" smtClean="0"/>
              <a:t>a arrojado como resultado una dinámica con las regiones e instituciones, posibilitando el fortalecimiento en materia operativa, normativa, administrativa de nuestros usuarios, forjando así, la cultura para la </a:t>
            </a:r>
            <a:r>
              <a:rPr lang="es-CO" sz="1300" dirty="0"/>
              <a:t>gestión integral del </a:t>
            </a:r>
            <a:r>
              <a:rPr lang="es-CO" sz="1300" dirty="0" smtClean="0"/>
              <a:t>riesgo contra </a:t>
            </a:r>
            <a:r>
              <a:rPr lang="es-CO" sz="1300" dirty="0"/>
              <a:t>incendio, los preparativos y atención de rescates en todas </a:t>
            </a:r>
            <a:r>
              <a:rPr lang="es-CO" sz="1300" dirty="0" smtClean="0"/>
              <a:t>sus modalidades </a:t>
            </a:r>
            <a:r>
              <a:rPr lang="es-CO" sz="1300" dirty="0"/>
              <a:t>y la atención de incidentes con materiales </a:t>
            </a:r>
            <a:r>
              <a:rPr lang="es-CO" sz="1300" dirty="0" smtClean="0"/>
              <a:t>peligrosos.</a:t>
            </a:r>
            <a:r>
              <a:rPr lang="es-CO" sz="1300" b="1" dirty="0" smtClean="0"/>
              <a:t> </a:t>
            </a:r>
            <a:endParaRPr lang="es-ES" sz="1200" b="1" dirty="0"/>
          </a:p>
        </p:txBody>
      </p:sp>
      <p:graphicFrame>
        <p:nvGraphicFramePr>
          <p:cNvPr id="20" name="Tabla 19"/>
          <p:cNvGraphicFramePr>
            <a:graphicFrameLocks noGrp="1"/>
          </p:cNvGraphicFramePr>
          <p:nvPr>
            <p:extLst>
              <p:ext uri="{D42A27DB-BD31-4B8C-83A1-F6EECF244321}">
                <p14:modId xmlns:p14="http://schemas.microsoft.com/office/powerpoint/2010/main" val="2608552343"/>
              </p:ext>
            </p:extLst>
          </p:nvPr>
        </p:nvGraphicFramePr>
        <p:xfrm>
          <a:off x="628650" y="4368113"/>
          <a:ext cx="4192732" cy="1952696"/>
        </p:xfrm>
        <a:graphic>
          <a:graphicData uri="http://schemas.openxmlformats.org/drawingml/2006/table">
            <a:tbl>
              <a:tblPr firstRow="1" firstCol="1" bandRow="1">
                <a:tableStyleId>{3B4B98B0-60AC-42C2-AFA5-B58CD77FA1E5}</a:tableStyleId>
              </a:tblPr>
              <a:tblGrid>
                <a:gridCol w="2733624">
                  <a:extLst>
                    <a:ext uri="{9D8B030D-6E8A-4147-A177-3AD203B41FA5}">
                      <a16:colId xmlns="" xmlns:a16="http://schemas.microsoft.com/office/drawing/2014/main" val="20000"/>
                    </a:ext>
                  </a:extLst>
                </a:gridCol>
                <a:gridCol w="413038">
                  <a:extLst>
                    <a:ext uri="{9D8B030D-6E8A-4147-A177-3AD203B41FA5}">
                      <a16:colId xmlns="" xmlns:a16="http://schemas.microsoft.com/office/drawing/2014/main" val="20001"/>
                    </a:ext>
                  </a:extLst>
                </a:gridCol>
                <a:gridCol w="1046070">
                  <a:extLst>
                    <a:ext uri="{9D8B030D-6E8A-4147-A177-3AD203B41FA5}">
                      <a16:colId xmlns="" xmlns:a16="http://schemas.microsoft.com/office/drawing/2014/main" val="20002"/>
                    </a:ext>
                  </a:extLst>
                </a:gridCol>
              </a:tblGrid>
              <a:tr h="168255">
                <a:tc>
                  <a:txBody>
                    <a:bodyPr/>
                    <a:lstStyle/>
                    <a:p>
                      <a:pPr algn="ctr">
                        <a:lnSpc>
                          <a:spcPct val="107000"/>
                        </a:lnSpc>
                        <a:spcAft>
                          <a:spcPts val="0"/>
                        </a:spcAft>
                      </a:pPr>
                      <a:r>
                        <a:rPr lang="es-ES" sz="1100" dirty="0" smtClean="0">
                          <a:solidFill>
                            <a:srgbClr val="2F5496"/>
                          </a:solidFill>
                          <a:effectLst/>
                          <a:latin typeface="Calibri" panose="020F0502020204030204" pitchFamily="34" charset="0"/>
                          <a:ea typeface="Calibri" panose="020F0502020204030204" pitchFamily="34" charset="0"/>
                          <a:cs typeface="Times New Roman" panose="02020603050405020304" pitchFamily="18" charset="0"/>
                        </a:rPr>
                        <a:t>TEMA</a:t>
                      </a:r>
                      <a:endParaRPr lang="es-ES" sz="1100" dirty="0">
                        <a:solidFill>
                          <a:srgbClr val="2F5496"/>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es-ES" sz="1100" dirty="0" smtClean="0">
                          <a:solidFill>
                            <a:srgbClr val="2F5496"/>
                          </a:solidFill>
                          <a:effectLst/>
                          <a:latin typeface="Calibri" panose="020F0502020204030204" pitchFamily="34" charset="0"/>
                          <a:ea typeface="Calibri" panose="020F0502020204030204" pitchFamily="34" charset="0"/>
                          <a:cs typeface="Times New Roman" panose="02020603050405020304" pitchFamily="18" charset="0"/>
                        </a:rPr>
                        <a:t>No. </a:t>
                      </a:r>
                      <a:endParaRPr lang="es-ES" sz="1100" dirty="0">
                        <a:solidFill>
                          <a:srgbClr val="2F5496"/>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es-CO" sz="1200" dirty="0" smtClean="0">
                          <a:effectLst/>
                        </a:rPr>
                        <a:t>%</a:t>
                      </a:r>
                      <a:endParaRPr lang="es-ES" sz="1100" dirty="0">
                        <a:solidFill>
                          <a:srgbClr val="2F5496"/>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 xmlns:a16="http://schemas.microsoft.com/office/drawing/2014/main" val="10000"/>
                  </a:ext>
                </a:extLst>
              </a:tr>
              <a:tr h="296439">
                <a:tc>
                  <a:txBody>
                    <a:bodyPr/>
                    <a:lstStyle/>
                    <a:p>
                      <a:pPr algn="l" fontAlgn="ctr"/>
                      <a:r>
                        <a:rPr lang="es-CO" sz="1100" b="0" i="0" u="none" strike="noStrike" dirty="0">
                          <a:solidFill>
                            <a:srgbClr val="000000"/>
                          </a:solidFill>
                          <a:effectLst/>
                          <a:latin typeface="Calibri" panose="020F0502020204030204" pitchFamily="34" charset="0"/>
                        </a:rPr>
                        <a:t>Aval y reconocimiento de instructores</a:t>
                      </a:r>
                    </a:p>
                  </a:txBody>
                  <a:tcPr marL="9525" marR="9525" marT="9525" marB="0" anchor="ctr"/>
                </a:tc>
                <a:tc>
                  <a:txBody>
                    <a:bodyPr/>
                    <a:lstStyle/>
                    <a:p>
                      <a:pPr algn="ctr" fontAlgn="ctr"/>
                      <a:r>
                        <a:rPr lang="es-ES" sz="1100" b="0" i="0" u="none" strike="noStrike">
                          <a:solidFill>
                            <a:srgbClr val="000000"/>
                          </a:solidFill>
                          <a:effectLst/>
                          <a:latin typeface="Calibri" panose="020F0502020204030204" pitchFamily="34" charset="0"/>
                        </a:rPr>
                        <a:t>1</a:t>
                      </a:r>
                    </a:p>
                  </a:txBody>
                  <a:tcPr marL="9525" marR="9525" marT="9525" marB="0" anchor="ctr"/>
                </a:tc>
                <a:tc>
                  <a:txBody>
                    <a:bodyPr/>
                    <a:lstStyle/>
                    <a:p>
                      <a:pPr algn="ctr" fontAlgn="ctr"/>
                      <a:r>
                        <a:rPr lang="es-ES" sz="1100" b="0" i="0" u="none" strike="noStrike">
                          <a:solidFill>
                            <a:srgbClr val="000000"/>
                          </a:solidFill>
                          <a:effectLst/>
                          <a:latin typeface="Calibri" panose="020F0502020204030204" pitchFamily="34" charset="0"/>
                        </a:rPr>
                        <a:t>2,08%</a:t>
                      </a:r>
                    </a:p>
                  </a:txBody>
                  <a:tcPr marL="9525" marR="9525" marT="9525" marB="0" anchor="ctr"/>
                </a:tc>
                <a:extLst>
                  <a:ext uri="{0D108BD9-81ED-4DB2-BD59-A6C34878D82A}">
                    <a16:rowId xmlns="" xmlns:a16="http://schemas.microsoft.com/office/drawing/2014/main" val="10001"/>
                  </a:ext>
                </a:extLst>
              </a:tr>
              <a:tr h="286514">
                <a:tc>
                  <a:txBody>
                    <a:bodyPr/>
                    <a:lstStyle/>
                    <a:p>
                      <a:pPr algn="l" fontAlgn="ctr"/>
                      <a:r>
                        <a:rPr lang="es-CO" sz="1100" b="0" i="0" u="none" strike="noStrike">
                          <a:solidFill>
                            <a:srgbClr val="000000"/>
                          </a:solidFill>
                          <a:effectLst/>
                          <a:latin typeface="Calibri" panose="020F0502020204030204" pitchFamily="34" charset="0"/>
                        </a:rPr>
                        <a:t>Implementacion de planes, programas y estrategias</a:t>
                      </a:r>
                    </a:p>
                  </a:txBody>
                  <a:tcPr marL="9525" marR="9525" marT="9525" marB="0" anchor="ctr"/>
                </a:tc>
                <a:tc>
                  <a:txBody>
                    <a:bodyPr/>
                    <a:lstStyle/>
                    <a:p>
                      <a:pPr algn="ctr" fontAlgn="ctr"/>
                      <a:r>
                        <a:rPr lang="es-ES" sz="1100" b="0" i="0" u="none" strike="noStrike">
                          <a:solidFill>
                            <a:srgbClr val="000000"/>
                          </a:solidFill>
                          <a:effectLst/>
                          <a:latin typeface="Calibri" panose="020F0502020204030204" pitchFamily="34" charset="0"/>
                        </a:rPr>
                        <a:t>1</a:t>
                      </a:r>
                    </a:p>
                  </a:txBody>
                  <a:tcPr marL="9525" marR="9525" marT="9525" marB="0" anchor="ctr"/>
                </a:tc>
                <a:tc>
                  <a:txBody>
                    <a:bodyPr/>
                    <a:lstStyle/>
                    <a:p>
                      <a:pPr algn="ctr" fontAlgn="ctr"/>
                      <a:r>
                        <a:rPr lang="es-ES" sz="1100" b="0" i="0" u="none" strike="noStrike">
                          <a:solidFill>
                            <a:srgbClr val="000000"/>
                          </a:solidFill>
                          <a:effectLst/>
                          <a:latin typeface="Calibri" panose="020F0502020204030204" pitchFamily="34" charset="0"/>
                        </a:rPr>
                        <a:t>2,08%</a:t>
                      </a:r>
                    </a:p>
                  </a:txBody>
                  <a:tcPr marL="9525" marR="9525" marT="9525" marB="0" anchor="ctr"/>
                </a:tc>
              </a:tr>
              <a:tr h="152314">
                <a:tc>
                  <a:txBody>
                    <a:bodyPr/>
                    <a:lstStyle/>
                    <a:p>
                      <a:pPr algn="l" fontAlgn="ctr"/>
                      <a:r>
                        <a:rPr lang="es-ES" sz="1100" b="0" i="0" u="none" strike="noStrike">
                          <a:solidFill>
                            <a:srgbClr val="000000"/>
                          </a:solidFill>
                          <a:effectLst/>
                          <a:latin typeface="Calibri" panose="020F0502020204030204" pitchFamily="34" charset="0"/>
                        </a:rPr>
                        <a:t>N/A</a:t>
                      </a:r>
                    </a:p>
                  </a:txBody>
                  <a:tcPr marL="9525" marR="9525" marT="9525" marB="0" anchor="ctr"/>
                </a:tc>
                <a:tc>
                  <a:txBody>
                    <a:bodyPr/>
                    <a:lstStyle/>
                    <a:p>
                      <a:pPr algn="ctr" fontAlgn="ctr"/>
                      <a:r>
                        <a:rPr lang="es-ES" sz="1100" b="0" i="0" u="none" strike="noStrike">
                          <a:solidFill>
                            <a:srgbClr val="000000"/>
                          </a:solidFill>
                          <a:effectLst/>
                          <a:latin typeface="Calibri" panose="020F0502020204030204" pitchFamily="34" charset="0"/>
                        </a:rPr>
                        <a:t>28</a:t>
                      </a:r>
                    </a:p>
                  </a:txBody>
                  <a:tcPr marL="9525" marR="9525" marT="9525" marB="0" anchor="ctr"/>
                </a:tc>
                <a:tc>
                  <a:txBody>
                    <a:bodyPr/>
                    <a:lstStyle/>
                    <a:p>
                      <a:pPr algn="ctr" fontAlgn="ctr"/>
                      <a:r>
                        <a:rPr lang="es-ES" sz="1100" b="0" i="0" u="none" strike="noStrike">
                          <a:solidFill>
                            <a:srgbClr val="000000"/>
                          </a:solidFill>
                          <a:effectLst/>
                          <a:latin typeface="Calibri" panose="020F0502020204030204" pitchFamily="34" charset="0"/>
                        </a:rPr>
                        <a:t>58,33%</a:t>
                      </a:r>
                    </a:p>
                  </a:txBody>
                  <a:tcPr marL="9525" marR="9525" marT="9525" marB="0" anchor="ctr"/>
                </a:tc>
                <a:extLst>
                  <a:ext uri="{0D108BD9-81ED-4DB2-BD59-A6C34878D82A}">
                    <a16:rowId xmlns="" xmlns:a16="http://schemas.microsoft.com/office/drawing/2014/main" val="10002"/>
                  </a:ext>
                </a:extLst>
              </a:tr>
              <a:tr h="426135">
                <a:tc>
                  <a:txBody>
                    <a:bodyPr/>
                    <a:lstStyle/>
                    <a:p>
                      <a:pPr algn="l" fontAlgn="ctr"/>
                      <a:r>
                        <a:rPr lang="es-ES" sz="1100" b="0" i="0" u="none" strike="noStrike">
                          <a:solidFill>
                            <a:srgbClr val="000000"/>
                          </a:solidFill>
                          <a:effectLst/>
                          <a:latin typeface="Calibri" panose="020F0502020204030204" pitchFamily="34" charset="0"/>
                        </a:rPr>
                        <a:t>Otro</a:t>
                      </a:r>
                    </a:p>
                  </a:txBody>
                  <a:tcPr marL="9525" marR="9525" marT="9525" marB="0" anchor="ctr"/>
                </a:tc>
                <a:tc>
                  <a:txBody>
                    <a:bodyPr/>
                    <a:lstStyle/>
                    <a:p>
                      <a:pPr algn="ctr" fontAlgn="ctr"/>
                      <a:r>
                        <a:rPr lang="es-ES" sz="1100" b="0" i="0" u="none" strike="noStrike">
                          <a:solidFill>
                            <a:srgbClr val="000000"/>
                          </a:solidFill>
                          <a:effectLst/>
                          <a:latin typeface="Calibri" panose="020F0502020204030204" pitchFamily="34" charset="0"/>
                        </a:rPr>
                        <a:t>11</a:t>
                      </a:r>
                    </a:p>
                  </a:txBody>
                  <a:tcPr marL="9525" marR="9525" marT="9525" marB="0" anchor="ctr"/>
                </a:tc>
                <a:tc>
                  <a:txBody>
                    <a:bodyPr/>
                    <a:lstStyle/>
                    <a:p>
                      <a:pPr algn="ctr" fontAlgn="ctr"/>
                      <a:r>
                        <a:rPr lang="es-ES" sz="1100" b="0" i="0" u="none" strike="noStrike">
                          <a:solidFill>
                            <a:srgbClr val="000000"/>
                          </a:solidFill>
                          <a:effectLst/>
                          <a:latin typeface="Calibri" panose="020F0502020204030204" pitchFamily="34" charset="0"/>
                        </a:rPr>
                        <a:t>22,92%</a:t>
                      </a:r>
                    </a:p>
                  </a:txBody>
                  <a:tcPr marL="9525" marR="9525" marT="9525" marB="0" anchor="ctr"/>
                </a:tc>
                <a:extLst>
                  <a:ext uri="{0D108BD9-81ED-4DB2-BD59-A6C34878D82A}">
                    <a16:rowId xmlns="" xmlns:a16="http://schemas.microsoft.com/office/drawing/2014/main" val="10003"/>
                  </a:ext>
                </a:extLst>
              </a:tr>
              <a:tr h="152314">
                <a:tc>
                  <a:txBody>
                    <a:bodyPr/>
                    <a:lstStyle/>
                    <a:p>
                      <a:pPr algn="l" fontAlgn="ctr"/>
                      <a:r>
                        <a:rPr lang="es-CO" sz="1100" b="0" i="0" u="none" strike="noStrike">
                          <a:solidFill>
                            <a:srgbClr val="000000"/>
                          </a:solidFill>
                          <a:effectLst/>
                          <a:latin typeface="Calibri" panose="020F0502020204030204" pitchFamily="34" charset="0"/>
                        </a:rPr>
                        <a:t>Reglamentos generales, tecnicos, administrativos y operativos de la actividad bomberil</a:t>
                      </a:r>
                    </a:p>
                  </a:txBody>
                  <a:tcPr marL="9525" marR="9525" marT="9525" marB="0" anchor="ctr"/>
                </a:tc>
                <a:tc>
                  <a:txBody>
                    <a:bodyPr/>
                    <a:lstStyle/>
                    <a:p>
                      <a:pPr algn="ctr" fontAlgn="ctr"/>
                      <a:r>
                        <a:rPr lang="es-ES" sz="1100" b="0" i="0" u="none" strike="noStrike">
                          <a:solidFill>
                            <a:srgbClr val="000000"/>
                          </a:solidFill>
                          <a:effectLst/>
                          <a:latin typeface="Calibri" panose="020F0502020204030204" pitchFamily="34" charset="0"/>
                        </a:rPr>
                        <a:t>7</a:t>
                      </a:r>
                    </a:p>
                  </a:txBody>
                  <a:tcPr marL="9525" marR="9525" marT="9525" marB="0" anchor="ctr"/>
                </a:tc>
                <a:tc>
                  <a:txBody>
                    <a:bodyPr/>
                    <a:lstStyle/>
                    <a:p>
                      <a:pPr algn="ctr" fontAlgn="ctr"/>
                      <a:r>
                        <a:rPr lang="es-ES" sz="1100" b="0" i="0" u="none" strike="noStrike" dirty="0">
                          <a:solidFill>
                            <a:srgbClr val="000000"/>
                          </a:solidFill>
                          <a:effectLst/>
                          <a:latin typeface="Calibri" panose="020F0502020204030204" pitchFamily="34" charset="0"/>
                        </a:rPr>
                        <a:t>14,58%</a:t>
                      </a:r>
                    </a:p>
                  </a:txBody>
                  <a:tcPr marL="9525" marR="9525" marT="9525" marB="0" anchor="ctr"/>
                </a:tc>
                <a:extLst>
                  <a:ext uri="{0D108BD9-81ED-4DB2-BD59-A6C34878D82A}">
                    <a16:rowId xmlns="" xmlns:a16="http://schemas.microsoft.com/office/drawing/2014/main" val="10004"/>
                  </a:ext>
                </a:extLst>
              </a:tr>
            </a:tbl>
          </a:graphicData>
        </a:graphic>
      </p:graphicFrame>
      <p:graphicFrame>
        <p:nvGraphicFramePr>
          <p:cNvPr id="7" name="Gráfico 6"/>
          <p:cNvGraphicFramePr>
            <a:graphicFrameLocks/>
          </p:cNvGraphicFramePr>
          <p:nvPr>
            <p:extLst>
              <p:ext uri="{D42A27DB-BD31-4B8C-83A1-F6EECF244321}">
                <p14:modId xmlns:p14="http://schemas.microsoft.com/office/powerpoint/2010/main" val="2584351730"/>
              </p:ext>
            </p:extLst>
          </p:nvPr>
        </p:nvGraphicFramePr>
        <p:xfrm>
          <a:off x="5049981" y="4368113"/>
          <a:ext cx="3875809" cy="1952696"/>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74066094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3" name="CuadroTexto 2"/>
          <p:cNvSpPr txBox="1"/>
          <p:nvPr/>
        </p:nvSpPr>
        <p:spPr>
          <a:xfrm>
            <a:off x="628650" y="2382559"/>
            <a:ext cx="8515350" cy="2092881"/>
          </a:xfrm>
          <a:prstGeom prst="rect">
            <a:avLst/>
          </a:prstGeom>
          <a:noFill/>
        </p:spPr>
        <p:txBody>
          <a:bodyPr wrap="square" rtlCol="0">
            <a:spAutoFit/>
          </a:bodyPr>
          <a:lstStyle/>
          <a:p>
            <a:pPr lvl="0" algn="just"/>
            <a:r>
              <a:rPr lang="es-CO" sz="1300" b="1" dirty="0" smtClean="0"/>
              <a:t>2.4 SATISFACCIÓN ATENCIÓN AL USUARIO</a:t>
            </a:r>
          </a:p>
          <a:p>
            <a:pPr lvl="0" algn="just"/>
            <a:endParaRPr lang="es-CO" sz="1300" b="1" dirty="0"/>
          </a:p>
          <a:p>
            <a:pPr lvl="0" algn="just"/>
            <a:r>
              <a:rPr lang="es-CO" sz="1300" dirty="0" smtClean="0"/>
              <a:t>La herramienta que se aplicó comprendía de 5 preguntas cerradas, las cuales arrojaron los siguientes resultados:</a:t>
            </a:r>
          </a:p>
          <a:p>
            <a:pPr lvl="0" algn="just"/>
            <a:r>
              <a:rPr lang="es-CO" sz="1300" b="1" dirty="0" smtClean="0"/>
              <a:t> </a:t>
            </a:r>
            <a:endParaRPr lang="es-CO" sz="1300" b="1" dirty="0"/>
          </a:p>
          <a:p>
            <a:pPr lvl="0" algn="just"/>
            <a:endParaRPr lang="es-CO" sz="1300" b="1" dirty="0" smtClean="0"/>
          </a:p>
          <a:p>
            <a:pPr lvl="0" algn="just"/>
            <a:endParaRPr lang="es-CO" sz="1300" b="1" dirty="0"/>
          </a:p>
          <a:p>
            <a:pPr lvl="0" algn="just"/>
            <a:endParaRPr lang="es-CO" sz="1300" b="1" dirty="0" smtClean="0"/>
          </a:p>
          <a:p>
            <a:pPr lvl="0" algn="just"/>
            <a:endParaRPr lang="es-CO" sz="1300" b="1" dirty="0"/>
          </a:p>
          <a:p>
            <a:pPr lvl="0" algn="just"/>
            <a:endParaRPr lang="es-CO" sz="1300" b="1" dirty="0" smtClean="0"/>
          </a:p>
          <a:p>
            <a:pPr lvl="0" algn="just"/>
            <a:r>
              <a:rPr lang="es-CO" sz="1300" b="1" dirty="0" smtClean="0"/>
              <a:t> </a:t>
            </a:r>
            <a:endParaRPr lang="es-ES" sz="1200" b="1" dirty="0"/>
          </a:p>
        </p:txBody>
      </p:sp>
      <p:sp>
        <p:nvSpPr>
          <p:cNvPr id="4" name="CuadroTexto 3"/>
          <p:cNvSpPr txBox="1"/>
          <p:nvPr/>
        </p:nvSpPr>
        <p:spPr>
          <a:xfrm>
            <a:off x="2784764" y="889407"/>
            <a:ext cx="6359236" cy="707886"/>
          </a:xfrm>
          <a:prstGeom prst="rect">
            <a:avLst/>
          </a:prstGeom>
          <a:solidFill>
            <a:srgbClr val="002060"/>
          </a:solidFill>
        </p:spPr>
        <p:txBody>
          <a:bodyPr wrap="square" rtlCol="0">
            <a:spAutoFit/>
          </a:bodyPr>
          <a:lstStyle/>
          <a:p>
            <a:pPr algn="ctr"/>
            <a:r>
              <a:rPr lang="es-CO" sz="2000" b="1" dirty="0" smtClean="0">
                <a:solidFill>
                  <a:schemeClr val="bg1"/>
                </a:solidFill>
                <a:latin typeface="Century Gothic" panose="020B0502020202020204" pitchFamily="34" charset="0"/>
              </a:rPr>
              <a:t>RESULTADOS OBTENIDOS APLICACIÓN ENCUESTA DE SATISFACCIÓN </a:t>
            </a:r>
            <a:endParaRPr lang="es-CO" sz="2000" b="1" dirty="0">
              <a:solidFill>
                <a:schemeClr val="bg1"/>
              </a:solidFill>
              <a:latin typeface="Century Gothic" panose="020B0502020202020204" pitchFamily="34" charset="0"/>
            </a:endParaRPr>
          </a:p>
        </p:txBody>
      </p:sp>
      <p:graphicFrame>
        <p:nvGraphicFramePr>
          <p:cNvPr id="7" name="Gráfico 6"/>
          <p:cNvGraphicFramePr/>
          <p:nvPr>
            <p:extLst>
              <p:ext uri="{D42A27DB-BD31-4B8C-83A1-F6EECF244321}">
                <p14:modId xmlns:p14="http://schemas.microsoft.com/office/powerpoint/2010/main" val="2225188137"/>
              </p:ext>
            </p:extLst>
          </p:nvPr>
        </p:nvGraphicFramePr>
        <p:xfrm>
          <a:off x="1084550" y="3429000"/>
          <a:ext cx="7188200" cy="3099954"/>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488179688"/>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Tema de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Tema de 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明朝"/>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明朝"/>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docProps/app.xml><?xml version="1.0" encoding="utf-8"?>
<Properties xmlns="http://schemas.openxmlformats.org/officeDocument/2006/extended-properties" xmlns:vt="http://schemas.openxmlformats.org/officeDocument/2006/docPropsVTypes">
  <Template>Office Theme</Template>
  <TotalTime>1309</TotalTime>
  <Words>1584</Words>
  <Application>Microsoft Office PowerPoint</Application>
  <PresentationFormat>Carta (216 x 279 mm)</PresentationFormat>
  <Paragraphs>165</Paragraphs>
  <Slides>12</Slides>
  <Notes>1</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12</vt:i4>
      </vt:variant>
    </vt:vector>
  </HeadingPairs>
  <TitlesOfParts>
    <vt:vector size="18" baseType="lpstr">
      <vt:lpstr>Arial</vt:lpstr>
      <vt:lpstr>Calibri</vt:lpstr>
      <vt:lpstr>Calibri Light</vt:lpstr>
      <vt:lpstr>Century Gothic</vt:lpstr>
      <vt:lpstr>Times New Roman</vt: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Hewlett-Packard Company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Juan Carlos Garcia Rojas</dc:creator>
  <cp:lastModifiedBy>Atención  Ciudadano</cp:lastModifiedBy>
  <cp:revision>117</cp:revision>
  <dcterms:created xsi:type="dcterms:W3CDTF">2015-06-30T16:46:00Z</dcterms:created>
  <dcterms:modified xsi:type="dcterms:W3CDTF">2019-12-11T15:18:06Z</dcterms:modified>
</cp:coreProperties>
</file>