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18"/>
  </p:notesMasterIdLst>
  <p:sldIdLst>
    <p:sldId id="256" r:id="rId2"/>
    <p:sldId id="286" r:id="rId3"/>
    <p:sldId id="287" r:id="rId4"/>
    <p:sldId id="288" r:id="rId5"/>
    <p:sldId id="285" r:id="rId6"/>
    <p:sldId id="258" r:id="rId7"/>
    <p:sldId id="257" r:id="rId8"/>
    <p:sldId id="259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61" r:id="rId1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2500"/>
  </p:normalViewPr>
  <p:slideViewPr>
    <p:cSldViewPr snapToGrid="0" snapToObjects="1">
      <p:cViewPr varScale="1">
        <p:scale>
          <a:sx n="107" d="100"/>
          <a:sy n="107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2022.xlsx]Dinámica!TablaDinámica16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TOTAL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Dinámica!$B$2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078-4F86-8D28-DB66C965E0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078-4F86-8D28-DB66C965E0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078-4F86-8D28-DB66C965E0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078-4F86-8D28-DB66C965E0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078-4F86-8D28-DB66C965E089}"/>
              </c:ext>
            </c:extLst>
          </c:dPt>
          <c:cat>
            <c:strRef>
              <c:f>Dinámica!$A$3:$A$8</c:f>
              <c:strCache>
                <c:ptCount val="5"/>
                <c:pt idx="0">
                  <c:v>Entidad Bomberil</c:v>
                </c:pt>
                <c:pt idx="1">
                  <c:v>Entidad Pública</c:v>
                </c:pt>
                <c:pt idx="2">
                  <c:v>Entidad Territorial</c:v>
                </c:pt>
                <c:pt idx="3">
                  <c:v>Persona Jurídica</c:v>
                </c:pt>
                <c:pt idx="4">
                  <c:v>Persona Natural</c:v>
                </c:pt>
              </c:strCache>
            </c:strRef>
          </c:cat>
          <c:val>
            <c:numRef>
              <c:f>Dinámica!$B$3:$B$8</c:f>
              <c:numCache>
                <c:formatCode>General</c:formatCode>
                <c:ptCount val="5"/>
                <c:pt idx="0">
                  <c:v>64</c:v>
                </c:pt>
                <c:pt idx="1">
                  <c:v>1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078-4F86-8D28-DB66C965E0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2022.xlsx]Dinámica!TablaDinámica26</c:name>
    <c:fmtId val="58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Dinámica!$B$155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Dinámica!$A$156:$A$161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Dinámica!$B$156:$B$161</c:f>
              <c:numCache>
                <c:formatCode>General</c:formatCode>
                <c:ptCount val="5"/>
                <c:pt idx="0">
                  <c:v>14</c:v>
                </c:pt>
                <c:pt idx="1">
                  <c:v>13</c:v>
                </c:pt>
                <c:pt idx="2">
                  <c:v>1</c:v>
                </c:pt>
                <c:pt idx="3">
                  <c:v>46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D4-4A62-91AF-2E5F72658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6456080"/>
        <c:axId val="716457328"/>
        <c:axId val="0"/>
      </c:bar3DChart>
      <c:catAx>
        <c:axId val="71645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57328"/>
        <c:crosses val="autoZero"/>
        <c:auto val="1"/>
        <c:lblAlgn val="ctr"/>
        <c:lblOffset val="100"/>
        <c:noMultiLvlLbl val="0"/>
      </c:catAx>
      <c:valAx>
        <c:axId val="71645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5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2022.xlsx]Dinámica!TablaDinámica20</c:name>
    <c:fmtId val="2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TOTAL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Dinámica!$B$64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Dinámica!$A$65:$A$71</c:f>
              <c:strCache>
                <c:ptCount val="6"/>
                <c:pt idx="0">
                  <c:v>Atención Personalizada</c:v>
                </c:pt>
                <c:pt idx="1">
                  <c:v>Buzón de sugerencias</c:v>
                </c:pt>
                <c:pt idx="2">
                  <c:v>Chat institucional</c:v>
                </c:pt>
                <c:pt idx="3">
                  <c:v>Correo electrónico</c:v>
                </c:pt>
                <c:pt idx="4">
                  <c:v>Radicación personal</c:v>
                </c:pt>
                <c:pt idx="5">
                  <c:v>Teléfono o celular</c:v>
                </c:pt>
              </c:strCache>
            </c:strRef>
          </c:cat>
          <c:val>
            <c:numRef>
              <c:f>Dinámica!$B$65:$B$71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52</c:v>
                </c:pt>
                <c:pt idx="4">
                  <c:v>1</c:v>
                </c:pt>
                <c:pt idx="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19A-4D42-9B65-4DCE743EA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5538944"/>
        <c:axId val="490109264"/>
      </c:lineChart>
      <c:catAx>
        <c:axId val="67553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109264"/>
        <c:crosses val="autoZero"/>
        <c:auto val="1"/>
        <c:lblAlgn val="ctr"/>
        <c:lblOffset val="100"/>
        <c:noMultiLvlLbl val="0"/>
      </c:catAx>
      <c:valAx>
        <c:axId val="49010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53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2022.xlsx]Dinámica!TablaDinámica17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Dinámica!$B$20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Dinámica!$A$21:$A$46</c:f>
              <c:strCache>
                <c:ptCount val="25"/>
                <c:pt idx="0">
                  <c:v>Antioquia</c:v>
                </c:pt>
                <c:pt idx="1">
                  <c:v>Arauca</c:v>
                </c:pt>
                <c:pt idx="2">
                  <c:v>Atlántico</c:v>
                </c:pt>
                <c:pt idx="3">
                  <c:v>Bogotá D.C.</c:v>
                </c:pt>
                <c:pt idx="4">
                  <c:v>Bolivar</c:v>
                </c:pt>
                <c:pt idx="5">
                  <c:v>Boyacá</c:v>
                </c:pt>
                <c:pt idx="6">
                  <c:v>Caldas</c:v>
                </c:pt>
                <c:pt idx="7">
                  <c:v>Caquetá</c:v>
                </c:pt>
                <c:pt idx="8">
                  <c:v>Casanare</c:v>
                </c:pt>
                <c:pt idx="9">
                  <c:v>Cauca</c:v>
                </c:pt>
                <c:pt idx="10">
                  <c:v>Chocó </c:v>
                </c:pt>
                <c:pt idx="11">
                  <c:v>Córdoba </c:v>
                </c:pt>
                <c:pt idx="12">
                  <c:v>Cundinamarca </c:v>
                </c:pt>
                <c:pt idx="13">
                  <c:v>Huila</c:v>
                </c:pt>
                <c:pt idx="14">
                  <c:v>La Guajira</c:v>
                </c:pt>
                <c:pt idx="15">
                  <c:v>Magdalena</c:v>
                </c:pt>
                <c:pt idx="16">
                  <c:v>Meta</c:v>
                </c:pt>
                <c:pt idx="17">
                  <c:v>Nariño</c:v>
                </c:pt>
                <c:pt idx="18">
                  <c:v>Norte de Santander</c:v>
                </c:pt>
                <c:pt idx="19">
                  <c:v>Putumayo</c:v>
                </c:pt>
                <c:pt idx="20">
                  <c:v>Risaralda </c:v>
                </c:pt>
                <c:pt idx="21">
                  <c:v>Santander </c:v>
                </c:pt>
                <c:pt idx="22">
                  <c:v>Sucre </c:v>
                </c:pt>
                <c:pt idx="23">
                  <c:v>Tolima</c:v>
                </c:pt>
                <c:pt idx="24">
                  <c:v>Valle del Cauca</c:v>
                </c:pt>
              </c:strCache>
            </c:strRef>
          </c:cat>
          <c:val>
            <c:numRef>
              <c:f>Dinámica!$B$21:$B$46</c:f>
              <c:numCache>
                <c:formatCode>General</c:formatCode>
                <c:ptCount val="25"/>
                <c:pt idx="0">
                  <c:v>9</c:v>
                </c:pt>
                <c:pt idx="1">
                  <c:v>1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2</c:v>
                </c:pt>
                <c:pt idx="11">
                  <c:v>2</c:v>
                </c:pt>
                <c:pt idx="12">
                  <c:v>7</c:v>
                </c:pt>
                <c:pt idx="13">
                  <c:v>2</c:v>
                </c:pt>
                <c:pt idx="14">
                  <c:v>4</c:v>
                </c:pt>
                <c:pt idx="15">
                  <c:v>1</c:v>
                </c:pt>
                <c:pt idx="16">
                  <c:v>4</c:v>
                </c:pt>
                <c:pt idx="17">
                  <c:v>5</c:v>
                </c:pt>
                <c:pt idx="18">
                  <c:v>3</c:v>
                </c:pt>
                <c:pt idx="19">
                  <c:v>2</c:v>
                </c:pt>
                <c:pt idx="20">
                  <c:v>1</c:v>
                </c:pt>
                <c:pt idx="21">
                  <c:v>3</c:v>
                </c:pt>
                <c:pt idx="22">
                  <c:v>1</c:v>
                </c:pt>
                <c:pt idx="23">
                  <c:v>6</c:v>
                </c:pt>
                <c:pt idx="2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DF-4B8F-BFE6-BBA42E56D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6617568"/>
        <c:axId val="676607168"/>
        <c:axId val="0"/>
      </c:bar3DChart>
      <c:catAx>
        <c:axId val="67661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607168"/>
        <c:crosses val="autoZero"/>
        <c:auto val="1"/>
        <c:lblAlgn val="ctr"/>
        <c:lblOffset val="100"/>
        <c:noMultiLvlLbl val="0"/>
      </c:catAx>
      <c:valAx>
        <c:axId val="67660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61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2022.xlsx]Dinámica!TablaDinámica18</c:name>
    <c:fmtId val="10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Dinámica!$B$51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Dinámica!$A$52:$A$56</c:f>
              <c:strCache>
                <c:ptCount val="4"/>
                <c:pt idx="0">
                  <c:v>Fortalecimiento Bomberil</c:v>
                </c:pt>
                <c:pt idx="1">
                  <c:v>Legislación Bomberil</c:v>
                </c:pt>
                <c:pt idx="2">
                  <c:v>Otros</c:v>
                </c:pt>
                <c:pt idx="3">
                  <c:v>Solicitud de Información</c:v>
                </c:pt>
              </c:strCache>
            </c:strRef>
          </c:cat>
          <c:val>
            <c:numRef>
              <c:f>Dinámica!$B$52:$B$56</c:f>
              <c:numCache>
                <c:formatCode>General</c:formatCode>
                <c:ptCount val="4"/>
                <c:pt idx="0">
                  <c:v>13</c:v>
                </c:pt>
                <c:pt idx="1">
                  <c:v>11</c:v>
                </c:pt>
                <c:pt idx="2">
                  <c:v>38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03-458B-B5B0-C10A3EDC3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90017360"/>
        <c:axId val="490017776"/>
      </c:barChart>
      <c:catAx>
        <c:axId val="49001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017776"/>
        <c:crosses val="autoZero"/>
        <c:auto val="1"/>
        <c:lblAlgn val="ctr"/>
        <c:lblOffset val="100"/>
        <c:noMultiLvlLbl val="0"/>
      </c:catAx>
      <c:valAx>
        <c:axId val="49001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01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2022.xlsx]Dinámica!TablaDinámica21</c:name>
    <c:fmtId val="41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Dinámica!$B$80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Dinámica!$A$81:$A$86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Dinámica!$B$81:$B$86</c:f>
              <c:numCache>
                <c:formatCode>General</c:formatCode>
                <c:ptCount val="5"/>
                <c:pt idx="0">
                  <c:v>10</c:v>
                </c:pt>
                <c:pt idx="1">
                  <c:v>17</c:v>
                </c:pt>
                <c:pt idx="2">
                  <c:v>1</c:v>
                </c:pt>
                <c:pt idx="3">
                  <c:v>50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AE-4A3F-AB35-FDA7FD670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69888800"/>
        <c:axId val="569883392"/>
        <c:axId val="976753360"/>
      </c:bar3DChart>
      <c:catAx>
        <c:axId val="56988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883392"/>
        <c:crosses val="autoZero"/>
        <c:auto val="1"/>
        <c:lblAlgn val="ctr"/>
        <c:lblOffset val="100"/>
        <c:noMultiLvlLbl val="0"/>
      </c:catAx>
      <c:valAx>
        <c:axId val="56988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888800"/>
        <c:crosses val="autoZero"/>
        <c:crossBetween val="between"/>
      </c:valAx>
      <c:serAx>
        <c:axId val="97675336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883392"/>
        <c:crosses val="autoZero"/>
      </c:ser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2022.xlsx]Dinámica!TablaDinámica22</c:name>
    <c:fmtId val="45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Dinámica!$B$94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Dinámica!$A$95:$A$100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Dinámica!$B$95:$B$100</c:f>
              <c:numCache>
                <c:formatCode>General</c:formatCode>
                <c:ptCount val="5"/>
                <c:pt idx="0">
                  <c:v>5</c:v>
                </c:pt>
                <c:pt idx="1">
                  <c:v>19</c:v>
                </c:pt>
                <c:pt idx="2">
                  <c:v>2</c:v>
                </c:pt>
                <c:pt idx="3">
                  <c:v>51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AC-43AB-8B37-A93E93FF9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2433936"/>
        <c:axId val="684396752"/>
        <c:axId val="0"/>
      </c:bar3DChart>
      <c:catAx>
        <c:axId val="71243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96752"/>
        <c:crosses val="autoZero"/>
        <c:auto val="1"/>
        <c:lblAlgn val="ctr"/>
        <c:lblOffset val="100"/>
        <c:noMultiLvlLbl val="0"/>
      </c:catAx>
      <c:valAx>
        <c:axId val="68439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243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2022.xlsx]Dinámica!TablaDinámica23</c:name>
    <c:fmtId val="50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Dinámica!$B$108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Dinámica!$A$109:$A$114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Dinámica!$B$109:$B$114</c:f>
              <c:numCache>
                <c:formatCode>General</c:formatCode>
                <c:ptCount val="5"/>
                <c:pt idx="0">
                  <c:v>8</c:v>
                </c:pt>
                <c:pt idx="1">
                  <c:v>15</c:v>
                </c:pt>
                <c:pt idx="2">
                  <c:v>1</c:v>
                </c:pt>
                <c:pt idx="3">
                  <c:v>52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D-4869-BD93-14C696350F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84397168"/>
        <c:axId val="684397584"/>
        <c:axId val="0"/>
      </c:bar3DChart>
      <c:catAx>
        <c:axId val="68439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97584"/>
        <c:crosses val="autoZero"/>
        <c:auto val="1"/>
        <c:lblAlgn val="ctr"/>
        <c:lblOffset val="100"/>
        <c:noMultiLvlLbl val="0"/>
      </c:catAx>
      <c:valAx>
        <c:axId val="68439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97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2022.xlsx]Dinámica!TablaDinámica24</c:name>
    <c:fmtId val="52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Dinámica!$B$123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Dinámica!$A$124:$A$129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Dinámica!$B$124:$B$129</c:f>
              <c:numCache>
                <c:formatCode>General</c:formatCode>
                <c:ptCount val="5"/>
                <c:pt idx="0">
                  <c:v>5</c:v>
                </c:pt>
                <c:pt idx="1">
                  <c:v>20</c:v>
                </c:pt>
                <c:pt idx="2">
                  <c:v>1</c:v>
                </c:pt>
                <c:pt idx="3">
                  <c:v>51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45-4CFD-A4A6-CE943DD68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8940304"/>
        <c:axId val="716457744"/>
        <c:axId val="0"/>
      </c:bar3DChart>
      <c:catAx>
        <c:axId val="70894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57744"/>
        <c:crosses val="autoZero"/>
        <c:auto val="1"/>
        <c:lblAlgn val="ctr"/>
        <c:lblOffset val="100"/>
        <c:noMultiLvlLbl val="0"/>
      </c:catAx>
      <c:valAx>
        <c:axId val="71645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94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2022.xlsx]Dinámica!TablaDinámica25</c:name>
    <c:fmtId val="57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Dinámica!$B$138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Dinámica!$A$139:$A$144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Dinámica!$B$139:$B$144</c:f>
              <c:numCache>
                <c:formatCode>General</c:formatCode>
                <c:ptCount val="5"/>
                <c:pt idx="0">
                  <c:v>8</c:v>
                </c:pt>
                <c:pt idx="1">
                  <c:v>17</c:v>
                </c:pt>
                <c:pt idx="2">
                  <c:v>2</c:v>
                </c:pt>
                <c:pt idx="3">
                  <c:v>49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1D-4F89-AD8E-CB20FBCCCC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0021520"/>
        <c:axId val="490019856"/>
        <c:axId val="0"/>
      </c:bar3DChart>
      <c:catAx>
        <c:axId val="49002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019856"/>
        <c:crosses val="autoZero"/>
        <c:auto val="1"/>
        <c:lblAlgn val="ctr"/>
        <c:lblOffset val="100"/>
        <c:noMultiLvlLbl val="0"/>
      </c:catAx>
      <c:valAx>
        <c:axId val="49001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02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E7D9D-3489-194E-94D5-A6CBB3B08956}" type="datetimeFigureOut">
              <a:rPr lang="es-CO" smtClean="0"/>
              <a:t>19/04/2022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230AC-A898-3048-A6A3-101DC4B9F9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273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32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4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7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3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8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2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5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49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9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1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9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8B65B54-E31E-DB4D-A4FA-F15AA5F491F3}"/>
              </a:ext>
            </a:extLst>
          </p:cNvPr>
          <p:cNvSpPr/>
          <p:nvPr/>
        </p:nvSpPr>
        <p:spPr>
          <a:xfrm>
            <a:off x="3870657" y="697543"/>
            <a:ext cx="6619757" cy="4493538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algn="ctr"/>
            <a:endParaRPr lang="es-ES" sz="2600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GESTION ATENCION AL USUARIO</a:t>
            </a:r>
          </a:p>
          <a:p>
            <a:pPr algn="ctr"/>
            <a:endParaRPr lang="es-ES" sz="2600" dirty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s-ES" sz="2600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s-MX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INFORME ENCUESTAS DE SATISFACCIÓN DE USUARIOS</a:t>
            </a:r>
          </a:p>
          <a:p>
            <a:pPr algn="ctr"/>
            <a:r>
              <a:rPr lang="es-MX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s-MX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PRIMER</a:t>
            </a:r>
            <a:r>
              <a:rPr lang="es-MX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s-MX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CUATRIMESTRE</a:t>
            </a:r>
          </a:p>
          <a:p>
            <a:pPr algn="ctr"/>
            <a:endParaRPr lang="es-MX" sz="26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s-MX" sz="2600" dirty="0" smtClean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es-ES" sz="2600" dirty="0" smtClean="0">
              <a:solidFill>
                <a:schemeClr val="tx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26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2022</a:t>
            </a:r>
            <a:endParaRPr lang="es-ES" sz="2600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5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3"/>
          <p:cNvSpPr txBox="1"/>
          <p:nvPr/>
        </p:nvSpPr>
        <p:spPr>
          <a:xfrm>
            <a:off x="1595717" y="632012"/>
            <a:ext cx="931432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000"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DISPONIBILIDAD DEL SERVIDOR PARA AYUDAR A  RESPONDER DUDAS INQUIETUDES O SOLICITUDES 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26028"/>
              </p:ext>
            </p:extLst>
          </p:nvPr>
        </p:nvGraphicFramePr>
        <p:xfrm>
          <a:off x="1464981" y="2077291"/>
          <a:ext cx="4787900" cy="19145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250820227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34810728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531931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Etiquetas de fila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La disponibilidad del servidor para ayudarle a responder sus dudas, inquietudes o solicitudes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89773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9,88%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8740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18,52%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92295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784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64,20%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9798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6,17%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21974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8932359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789494"/>
              </p:ext>
            </p:extLst>
          </p:nvPr>
        </p:nvGraphicFramePr>
        <p:xfrm>
          <a:off x="6526306" y="2391895"/>
          <a:ext cx="457200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1800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78481" y="634714"/>
            <a:ext cx="7038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CONOCIMIENTO Y DOMINIO DEL TEMA 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537012"/>
              </p:ext>
            </p:extLst>
          </p:nvPr>
        </p:nvGraphicFramePr>
        <p:xfrm>
          <a:off x="1371226" y="2146487"/>
          <a:ext cx="4787900" cy="15335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857475104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11955365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91354134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effectLst/>
                        </a:rPr>
                        <a:t>Cuenta de El conocimiento y dominio del tema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47559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6,17%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4324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24,69%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6464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72376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62,96%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6998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4,94%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25648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1848720"/>
                  </a:ext>
                </a:extLst>
              </a:tr>
            </a:tbl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397197"/>
              </p:ext>
            </p:extLst>
          </p:nvPr>
        </p:nvGraphicFramePr>
        <p:xfrm>
          <a:off x="6463553" y="2433358"/>
          <a:ext cx="45720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8472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343431" y="420013"/>
            <a:ext cx="557645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CALIDAD DE RESPUESTA</a:t>
            </a:r>
            <a:endParaRPr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48562"/>
              </p:ext>
            </p:extLst>
          </p:nvPr>
        </p:nvGraphicFramePr>
        <p:xfrm>
          <a:off x="1514289" y="1980920"/>
          <a:ext cx="4787900" cy="15335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3162842096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50206762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5840253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La calidad de la respuesta a su solicitud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43266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9,88%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15996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20,99%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51868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2,47%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56254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60,49%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22418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6,17%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62889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8047325"/>
                  </a:ext>
                </a:extLst>
              </a:tr>
            </a:tbl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130228"/>
              </p:ext>
            </p:extLst>
          </p:nvPr>
        </p:nvGraphicFramePr>
        <p:xfrm>
          <a:off x="6723529" y="2133320"/>
          <a:ext cx="45720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2741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0" y="497542"/>
            <a:ext cx="708211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TIEMPO DE ESPERA PARA ATENCION  O RESPUESTA 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320871"/>
              </p:ext>
            </p:extLst>
          </p:nvPr>
        </p:nvGraphicFramePr>
        <p:xfrm>
          <a:off x="887132" y="1711980"/>
          <a:ext cx="4787900" cy="15898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341339897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2895713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8549198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Tiempo de espera para atención o respuesta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84947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17,28%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8652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16,05%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55643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76587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56,79%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6930061"/>
                  </a:ext>
                </a:extLst>
              </a:tr>
              <a:tr h="246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8,64%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06825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0065030"/>
                  </a:ext>
                </a:extLst>
              </a:tr>
            </a:tbl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725848"/>
              </p:ext>
            </p:extLst>
          </p:nvPr>
        </p:nvGraphicFramePr>
        <p:xfrm>
          <a:off x="6096000" y="2457030"/>
          <a:ext cx="45720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2485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0" y="497542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227761" y="1413353"/>
            <a:ext cx="10147935" cy="36676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>
              <a:lnSpc>
                <a:spcPct val="100000"/>
              </a:lnSpc>
              <a:tabLst>
                <a:tab pos="299085" algn="l"/>
              </a:tabLst>
            </a:pPr>
            <a:r>
              <a:rPr lang="es-CO" sz="1400" dirty="0" smtClean="0">
                <a:latin typeface="Arial "/>
                <a:cs typeface="Calibri"/>
              </a:rPr>
              <a:t>Teniendo en cuenta las preguntas de satisfacción de servicio podemos concluir que:</a:t>
            </a: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lang="es-CO" sz="1400" dirty="0" smtClean="0">
              <a:latin typeface="Arial 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dirty="0" err="1" smtClean="0">
                <a:latin typeface="Arial "/>
                <a:cs typeface="Calibri"/>
              </a:rPr>
              <a:t>So</a:t>
            </a:r>
            <a:r>
              <a:rPr sz="1400" spc="-10" dirty="0" err="1" smtClean="0">
                <a:latin typeface="Arial "/>
                <a:cs typeface="Calibri"/>
              </a:rPr>
              <a:t>b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20" dirty="0" smtClean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alidad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es</a:t>
            </a:r>
            <a:r>
              <a:rPr sz="1400" spc="-10" dirty="0">
                <a:latin typeface="Arial "/>
                <a:cs typeface="Calibri"/>
              </a:rPr>
              <a:t>pu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5" dirty="0">
                <a:latin typeface="Arial "/>
                <a:cs typeface="Calibri"/>
              </a:rPr>
              <a:t>st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s</a:t>
            </a:r>
            <a:r>
              <a:rPr sz="1400" spc="5" dirty="0" smtClean="0">
                <a:latin typeface="Arial "/>
                <a:cs typeface="Calibri"/>
              </a:rPr>
              <a:t>o</a:t>
            </a:r>
            <a:r>
              <a:rPr sz="1400" dirty="0" smtClean="0">
                <a:latin typeface="Arial "/>
                <a:cs typeface="Calibri"/>
              </a:rPr>
              <a:t>lici</a:t>
            </a:r>
            <a:r>
              <a:rPr sz="1400" spc="-5" dirty="0" smtClean="0">
                <a:latin typeface="Arial "/>
                <a:cs typeface="Calibri"/>
              </a:rPr>
              <a:t>t</a:t>
            </a:r>
            <a:r>
              <a:rPr sz="1400" spc="-10" dirty="0" smtClean="0">
                <a:latin typeface="Arial "/>
                <a:cs typeface="Calibri"/>
              </a:rPr>
              <a:t>ud</a:t>
            </a:r>
            <a:r>
              <a:rPr sz="1400" dirty="0" smtClean="0">
                <a:latin typeface="Arial "/>
                <a:cs typeface="Calibri"/>
              </a:rPr>
              <a:t>es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e</a:t>
            </a:r>
            <a:r>
              <a:rPr sz="1400" dirty="0" smtClean="0">
                <a:latin typeface="Arial "/>
                <a:cs typeface="Calibri"/>
              </a:rPr>
              <a:t>l</a:t>
            </a:r>
            <a:r>
              <a:rPr lang="es-CO" sz="1400" spc="-5" dirty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60,49</a:t>
            </a:r>
            <a:r>
              <a:rPr sz="1400" dirty="0" smtClean="0">
                <a:latin typeface="Arial "/>
                <a:cs typeface="Calibri"/>
              </a:rPr>
              <a:t>%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(</a:t>
            </a:r>
            <a:r>
              <a:rPr lang="es-CO" sz="1400" spc="-5" dirty="0" smtClean="0">
                <a:latin typeface="Arial "/>
                <a:cs typeface="Calibri"/>
              </a:rPr>
              <a:t>49</a:t>
            </a:r>
            <a:r>
              <a:rPr sz="1400" dirty="0" smtClean="0">
                <a:latin typeface="Arial "/>
                <a:cs typeface="Calibri"/>
              </a:rPr>
              <a:t>)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in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ó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omo</a:t>
            </a:r>
            <a:r>
              <a:rPr sz="1400" spc="-15" dirty="0">
                <a:latin typeface="Arial "/>
                <a:cs typeface="Calibri"/>
              </a:rPr>
              <a:t> </a:t>
            </a:r>
            <a:r>
              <a:rPr sz="1400" spc="-30" dirty="0">
                <a:latin typeface="Arial "/>
                <a:cs typeface="Calibri"/>
              </a:rPr>
              <a:t>e</a:t>
            </a:r>
            <a:r>
              <a:rPr sz="1400" spc="-35" dirty="0">
                <a:latin typeface="Arial "/>
                <a:cs typeface="Calibri"/>
              </a:rPr>
              <a:t>x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el</a:t>
            </a:r>
            <a:r>
              <a:rPr sz="1400" spc="-5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e,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lang="es-CO" sz="1400" spc="25" dirty="0" smtClean="0">
                <a:latin typeface="Arial "/>
                <a:cs typeface="Calibri"/>
              </a:rPr>
              <a:t>6,17</a:t>
            </a:r>
            <a:r>
              <a:rPr sz="1400" dirty="0" smtClean="0">
                <a:latin typeface="Arial "/>
                <a:cs typeface="Calibri"/>
              </a:rPr>
              <a:t>%</a:t>
            </a:r>
            <a:r>
              <a:rPr sz="1400" spc="1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(</a:t>
            </a:r>
            <a:r>
              <a:rPr lang="es-CO" sz="1400" spc="-10" dirty="0" smtClean="0">
                <a:latin typeface="Arial "/>
                <a:cs typeface="Calibri"/>
              </a:rPr>
              <a:t>5</a:t>
            </a:r>
            <a:r>
              <a:rPr sz="1400" dirty="0" smtClean="0">
                <a:latin typeface="Arial "/>
                <a:cs typeface="Calibri"/>
              </a:rPr>
              <a:t>) </a:t>
            </a:r>
            <a:r>
              <a:rPr sz="1400" spc="-10" dirty="0" err="1" smtClean="0">
                <a:latin typeface="Arial "/>
                <a:cs typeface="Calibri"/>
              </a:rPr>
              <a:t>bu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</a:t>
            </a:r>
            <a:r>
              <a:rPr sz="1400" dirty="0" err="1" smtClean="0">
                <a:latin typeface="Arial "/>
                <a:cs typeface="Calibri"/>
              </a:rPr>
              <a:t>o</a:t>
            </a:r>
            <a:endParaRPr lang="es-CO" sz="1400" dirty="0" smtClean="0">
              <a:latin typeface="Arial 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sz="1400" dirty="0">
              <a:latin typeface="Arial 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CO" sz="1400" spc="5" dirty="0" smtClean="0">
                <a:latin typeface="Arial "/>
                <a:cs typeface="Calibri"/>
              </a:rPr>
              <a:t>S</a:t>
            </a:r>
            <a:r>
              <a:rPr sz="1400" spc="5" dirty="0" err="1" smtClean="0">
                <a:latin typeface="Arial "/>
                <a:cs typeface="Calibri"/>
              </a:rPr>
              <a:t>o</a:t>
            </a:r>
            <a:r>
              <a:rPr sz="1400" spc="-10" dirty="0" err="1" smtClean="0">
                <a:latin typeface="Arial "/>
                <a:cs typeface="Calibri"/>
              </a:rPr>
              <a:t>b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5" dirty="0" smtClean="0">
                <a:latin typeface="Arial "/>
                <a:cs typeface="Calibri"/>
              </a:rPr>
              <a:t> e</a:t>
            </a:r>
            <a:r>
              <a:rPr sz="1400" dirty="0" smtClean="0">
                <a:latin typeface="Arial "/>
                <a:cs typeface="Calibri"/>
              </a:rPr>
              <a:t>l </a:t>
            </a:r>
            <a:r>
              <a:rPr sz="1400" dirty="0" err="1" smtClean="0">
                <a:latin typeface="Arial "/>
                <a:cs typeface="Calibri"/>
              </a:rPr>
              <a:t>ti</a:t>
            </a:r>
            <a:r>
              <a:rPr sz="1400" spc="-5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mp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d</a:t>
            </a:r>
            <a:r>
              <a:rPr sz="1400" dirty="0" smtClean="0">
                <a:latin typeface="Arial "/>
                <a:cs typeface="Calibri"/>
              </a:rPr>
              <a:t>e </a:t>
            </a:r>
            <a:r>
              <a:rPr sz="1400" dirty="0" err="1" smtClean="0">
                <a:latin typeface="Arial "/>
                <a:cs typeface="Calibri"/>
              </a:rPr>
              <a:t>es</a:t>
            </a:r>
            <a:r>
              <a:rPr sz="1400" spc="-10" dirty="0" err="1" smtClean="0">
                <a:latin typeface="Arial "/>
                <a:cs typeface="Calibri"/>
              </a:rPr>
              <a:t>p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p</a:t>
            </a:r>
            <a:r>
              <a:rPr sz="1400" dirty="0" smtClean="0">
                <a:latin typeface="Arial "/>
                <a:cs typeface="Calibri"/>
              </a:rPr>
              <a:t>a</a:t>
            </a:r>
            <a:r>
              <a:rPr sz="1400" spc="-25" dirty="0" smtClean="0">
                <a:latin typeface="Arial "/>
                <a:cs typeface="Calibri"/>
              </a:rPr>
              <a:t>r</a:t>
            </a:r>
            <a:r>
              <a:rPr sz="1400" dirty="0" smtClean="0">
                <a:latin typeface="Arial "/>
                <a:cs typeface="Calibri"/>
              </a:rPr>
              <a:t>a</a:t>
            </a:r>
            <a:r>
              <a:rPr sz="1400" spc="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la</a:t>
            </a:r>
            <a:r>
              <a:rPr sz="1400" spc="-5" dirty="0" smtClean="0">
                <a:latin typeface="Arial "/>
                <a:cs typeface="Calibri"/>
              </a:rPr>
              <a:t> </a:t>
            </a:r>
            <a:r>
              <a:rPr sz="1400" spc="-15" dirty="0" err="1" smtClean="0">
                <a:latin typeface="Arial "/>
                <a:cs typeface="Calibri"/>
              </a:rPr>
              <a:t>at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nc</a:t>
            </a:r>
            <a:r>
              <a:rPr sz="1400" dirty="0" err="1" smtClean="0">
                <a:latin typeface="Arial "/>
                <a:cs typeface="Calibri"/>
              </a:rPr>
              <a:t>ión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56,79</a:t>
            </a:r>
            <a:r>
              <a:rPr sz="1400" dirty="0" smtClean="0">
                <a:latin typeface="Arial "/>
                <a:cs typeface="Calibri"/>
              </a:rPr>
              <a:t>%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(</a:t>
            </a:r>
            <a:r>
              <a:rPr lang="es-CO" sz="1400" spc="-10" dirty="0" smtClean="0">
                <a:latin typeface="Arial "/>
                <a:cs typeface="Calibri"/>
              </a:rPr>
              <a:t>46</a:t>
            </a:r>
            <a:r>
              <a:rPr sz="1400" dirty="0" smtClean="0">
                <a:latin typeface="Arial "/>
                <a:cs typeface="Calibri"/>
              </a:rPr>
              <a:t>)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ali</a:t>
            </a:r>
            <a:r>
              <a:rPr sz="1400" spc="5" dirty="0" err="1" smtClean="0">
                <a:latin typeface="Arial "/>
                <a:cs typeface="Calibri"/>
              </a:rPr>
              <a:t>f</a:t>
            </a:r>
            <a:r>
              <a:rPr sz="1400" dirty="0" err="1" smtClean="0">
                <a:latin typeface="Arial "/>
                <a:cs typeface="Calibri"/>
              </a:rPr>
              <a:t>i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dirty="0" err="1" smtClean="0">
                <a:latin typeface="Arial "/>
                <a:cs typeface="Calibri"/>
              </a:rPr>
              <a:t>on</a:t>
            </a:r>
            <a:r>
              <a:rPr sz="1400" spc="-20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omo</a:t>
            </a:r>
            <a:r>
              <a:rPr sz="1400" spc="-15" dirty="0" smtClean="0">
                <a:latin typeface="Arial "/>
                <a:cs typeface="Calibri"/>
              </a:rPr>
              <a:t> </a:t>
            </a:r>
            <a:r>
              <a:rPr sz="1400" spc="-30" dirty="0" err="1" smtClean="0">
                <a:latin typeface="Arial "/>
                <a:cs typeface="Calibri"/>
              </a:rPr>
              <a:t>e</a:t>
            </a:r>
            <a:r>
              <a:rPr sz="1400" spc="-35" dirty="0" err="1" smtClean="0">
                <a:latin typeface="Arial "/>
                <a:cs typeface="Calibri"/>
              </a:rPr>
              <a:t>x</a:t>
            </a:r>
            <a:r>
              <a:rPr sz="1400" spc="-1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el</a:t>
            </a:r>
            <a:r>
              <a:rPr sz="1400" spc="-5" dirty="0" err="1" smtClean="0">
                <a:latin typeface="Arial "/>
                <a:cs typeface="Calibri"/>
              </a:rPr>
              <a:t>e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15" dirty="0" err="1" smtClean="0">
                <a:latin typeface="Arial "/>
                <a:cs typeface="Calibri"/>
              </a:rPr>
              <a:t>t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dirty="0" smtClean="0">
                <a:latin typeface="Arial "/>
                <a:cs typeface="Calibri"/>
              </a:rPr>
              <a:t>,</a:t>
            </a:r>
            <a:r>
              <a:rPr sz="1400" spc="25" dirty="0" smtClean="0">
                <a:latin typeface="Arial "/>
                <a:cs typeface="Calibri"/>
              </a:rPr>
              <a:t> </a:t>
            </a:r>
            <a:r>
              <a:rPr lang="es-CO" sz="1400" spc="25" dirty="0" smtClean="0">
                <a:latin typeface="Arial "/>
                <a:cs typeface="Calibri"/>
              </a:rPr>
              <a:t>16,05</a:t>
            </a:r>
            <a:r>
              <a:rPr sz="1400" dirty="0" smtClean="0">
                <a:latin typeface="Arial "/>
                <a:cs typeface="Calibri"/>
              </a:rPr>
              <a:t>%</a:t>
            </a:r>
            <a:r>
              <a:rPr sz="1400" spc="10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(</a:t>
            </a:r>
            <a:r>
              <a:rPr lang="es-CO" sz="1400" spc="-10" dirty="0" smtClean="0">
                <a:latin typeface="Arial "/>
                <a:cs typeface="Calibri"/>
              </a:rPr>
              <a:t>13</a:t>
            </a:r>
            <a:r>
              <a:rPr sz="1400" dirty="0" smtClean="0">
                <a:latin typeface="Arial "/>
                <a:cs typeface="Calibri"/>
              </a:rPr>
              <a:t>) </a:t>
            </a:r>
            <a:r>
              <a:rPr sz="1400" spc="-10" dirty="0" err="1" smtClean="0">
                <a:latin typeface="Arial "/>
                <a:cs typeface="Calibri"/>
              </a:rPr>
              <a:t>bu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dirty="0" smtClean="0">
                <a:latin typeface="Arial "/>
                <a:cs typeface="Calibri"/>
              </a:rPr>
              <a:t>.</a:t>
            </a:r>
          </a:p>
          <a:p>
            <a:pPr>
              <a:lnSpc>
                <a:spcPts val="650"/>
              </a:lnSpc>
              <a:spcBef>
                <a:spcPts val="30"/>
              </a:spcBef>
              <a:buFont typeface="Arial"/>
              <a:buChar char="•"/>
            </a:pPr>
            <a:endParaRPr sz="70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400" spc="-3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or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o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erio</a:t>
            </a:r>
            <a:r>
              <a:rPr sz="1400" spc="-114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,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su</a:t>
            </a:r>
            <a:r>
              <a:rPr sz="1400" dirty="0">
                <a:latin typeface="Arial "/>
                <a:cs typeface="Calibri"/>
              </a:rPr>
              <a:t>gie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</a:t>
            </a:r>
            <a:r>
              <a:rPr sz="1400" spc="5" dirty="0">
                <a:latin typeface="Arial "/>
                <a:cs typeface="Calibri"/>
              </a:rPr>
              <a:t>o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iali</a:t>
            </a:r>
            <a:r>
              <a:rPr sz="1400" spc="-25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ar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los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fu</a:t>
            </a:r>
            <a:r>
              <a:rPr sz="1400" spc="-10" dirty="0">
                <a:latin typeface="Arial "/>
                <a:cs typeface="Calibri"/>
              </a:rPr>
              <a:t>nc</a:t>
            </a:r>
            <a:r>
              <a:rPr sz="1400" dirty="0">
                <a:latin typeface="Arial "/>
                <a:cs typeface="Calibri"/>
              </a:rPr>
              <a:t>io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ari</a:t>
            </a:r>
            <a:r>
              <a:rPr sz="1400" spc="5" dirty="0">
                <a:latin typeface="Arial "/>
                <a:cs typeface="Calibri"/>
              </a:rPr>
              <a:t>o</a:t>
            </a:r>
            <a:r>
              <a:rPr sz="1400" dirty="0">
                <a:latin typeface="Arial "/>
                <a:cs typeface="Calibri"/>
              </a:rPr>
              <a:t>s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y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3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1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5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ti</a:t>
            </a:r>
            <a:r>
              <a:rPr sz="1400" spc="-10" dirty="0">
                <a:latin typeface="Arial "/>
                <a:cs typeface="Calibri"/>
              </a:rPr>
              <a:t>s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as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l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f</a:t>
            </a:r>
            <a:r>
              <a:rPr sz="1400" spc="-10" dirty="0">
                <a:latin typeface="Arial "/>
                <a:cs typeface="Calibri"/>
              </a:rPr>
              <a:t>o</a:t>
            </a:r>
            <a:r>
              <a:rPr sz="1400" dirty="0">
                <a:latin typeface="Arial "/>
                <a:cs typeface="Calibri"/>
              </a:rPr>
              <a:t>rm</a:t>
            </a:r>
            <a:r>
              <a:rPr sz="1400" spc="-20" dirty="0">
                <a:latin typeface="Arial "/>
                <a:cs typeface="Calibri"/>
              </a:rPr>
              <a:t>a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o </a:t>
            </a:r>
            <a:r>
              <a:rPr sz="1400" spc="-12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 </a:t>
            </a:r>
            <a:r>
              <a:rPr sz="1400" spc="-125" dirty="0">
                <a:latin typeface="Arial "/>
                <a:cs typeface="Calibri"/>
              </a:rPr>
              <a:t> </a:t>
            </a:r>
            <a:r>
              <a:rPr sz="1400" spc="5" dirty="0" err="1">
                <a:latin typeface="Arial "/>
                <a:cs typeface="Calibri"/>
              </a:rPr>
              <a:t>d</a:t>
            </a:r>
            <a:r>
              <a:rPr sz="1400" dirty="0" err="1">
                <a:latin typeface="Arial "/>
                <a:cs typeface="Calibri"/>
              </a:rPr>
              <a:t>eben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lang="es-CO" sz="1400" dirty="0" smtClean="0">
                <a:latin typeface="Arial "/>
                <a:cs typeface="Calibri"/>
              </a:rPr>
              <a:t>diligenciar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114" dirty="0" smtClean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los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suarios </a:t>
            </a:r>
            <a:r>
              <a:rPr sz="1400" spc="-114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ali</a:t>
            </a:r>
            <a:r>
              <a:rPr sz="1400" spc="5" dirty="0">
                <a:latin typeface="Arial "/>
                <a:cs typeface="Calibri"/>
              </a:rPr>
              <a:t>f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ión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 </a:t>
            </a:r>
            <a:r>
              <a:rPr sz="1400" spc="-1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 </a:t>
            </a:r>
            <a:r>
              <a:rPr sz="1400" spc="-15" dirty="0" err="1" smtClean="0">
                <a:latin typeface="Arial "/>
                <a:cs typeface="Calibri"/>
              </a:rPr>
              <a:t>at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10" dirty="0" err="1" smtClean="0">
                <a:latin typeface="Arial "/>
                <a:cs typeface="Calibri"/>
              </a:rPr>
              <a:t>nc</a:t>
            </a:r>
            <a:r>
              <a:rPr sz="1400" dirty="0" err="1" smtClean="0">
                <a:latin typeface="Arial "/>
                <a:cs typeface="Calibri"/>
              </a:rPr>
              <a:t>ión</a:t>
            </a:r>
            <a:r>
              <a:rPr lang="es-CO" sz="1400" dirty="0" smtClean="0">
                <a:latin typeface="Arial "/>
                <a:cs typeface="Calibri"/>
              </a:rPr>
              <a:t> para tener una amplia información sobre la calidad de los servicios </a:t>
            </a:r>
            <a:endParaRPr sz="1400" dirty="0">
              <a:latin typeface="Arial "/>
              <a:cs typeface="Calibri"/>
            </a:endParaRPr>
          </a:p>
          <a:p>
            <a:pPr>
              <a:lnSpc>
                <a:spcPts val="650"/>
              </a:lnSpc>
              <a:spcBef>
                <a:spcPts val="31"/>
              </a:spcBef>
            </a:pPr>
            <a:endParaRPr sz="70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dirty="0">
                <a:latin typeface="Arial "/>
                <a:cs typeface="Calibri"/>
              </a:rPr>
              <a:t>Se</a:t>
            </a:r>
            <a:r>
              <a:rPr sz="1400" spc="-20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eali</a:t>
            </a:r>
            <a:r>
              <a:rPr sz="1400" spc="-30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 err="1">
                <a:latin typeface="Arial "/>
                <a:cs typeface="Calibri"/>
              </a:rPr>
              <a:t>i</a:t>
            </a:r>
            <a:r>
              <a:rPr sz="1400" spc="-20" dirty="0" err="1">
                <a:latin typeface="Arial "/>
                <a:cs typeface="Calibri"/>
              </a:rPr>
              <a:t>nf</a:t>
            </a:r>
            <a:r>
              <a:rPr sz="1400" dirty="0" err="1">
                <a:latin typeface="Arial "/>
                <a:cs typeface="Calibri"/>
              </a:rPr>
              <a:t>or</a:t>
            </a:r>
            <a:r>
              <a:rPr sz="1400" spc="-10" dirty="0" err="1">
                <a:latin typeface="Arial "/>
                <a:cs typeface="Calibri"/>
              </a:rPr>
              <a:t>m</a:t>
            </a:r>
            <a:r>
              <a:rPr sz="1400" dirty="0" err="1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 </a:t>
            </a:r>
            <a:r>
              <a:rPr lang="es-CO" sz="1400" dirty="0" smtClean="0">
                <a:latin typeface="Arial "/>
                <a:cs typeface="Calibri"/>
              </a:rPr>
              <a:t>cuatrimestral</a:t>
            </a:r>
            <a:r>
              <a:rPr sz="1400" spc="-5" dirty="0" smtClean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y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e,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ñ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 d</a:t>
            </a:r>
            <a:r>
              <a:rPr sz="1400" dirty="0">
                <a:latin typeface="Arial "/>
                <a:cs typeface="Calibri"/>
              </a:rPr>
              <a:t>e la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mu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sual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 e</a:t>
            </a:r>
            <a:r>
              <a:rPr sz="1400" dirty="0">
                <a:latin typeface="Arial "/>
                <a:cs typeface="Calibri"/>
              </a:rPr>
              <a:t>s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signifi</a:t>
            </a:r>
            <a:r>
              <a:rPr sz="1400" spc="-15" dirty="0">
                <a:latin typeface="Arial "/>
                <a:cs typeface="Calibri"/>
              </a:rPr>
              <a:t>ca</a:t>
            </a:r>
            <a:r>
              <a:rPr sz="1400" dirty="0">
                <a:latin typeface="Arial "/>
                <a:cs typeface="Calibri"/>
              </a:rPr>
              <a:t>ti</a:t>
            </a:r>
            <a:r>
              <a:rPr sz="1400" spc="-10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oder</a:t>
            </a:r>
            <a:r>
              <a:rPr sz="1400" spc="-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ali</a:t>
            </a:r>
            <a:r>
              <a:rPr sz="1400" spc="-25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  i</a:t>
            </a:r>
            <a:r>
              <a:rPr sz="1400" spc="-20" dirty="0">
                <a:latin typeface="Arial "/>
                <a:cs typeface="Calibri"/>
              </a:rPr>
              <a:t>nf</a:t>
            </a:r>
            <a:r>
              <a:rPr sz="1400" dirty="0">
                <a:latin typeface="Arial "/>
                <a:cs typeface="Calibri"/>
              </a:rPr>
              <a:t>or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ió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.</a:t>
            </a:r>
          </a:p>
          <a:p>
            <a:pPr marL="299085" marR="635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spc="-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s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iso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5" dirty="0">
                <a:latin typeface="Arial "/>
                <a:cs typeface="Calibri"/>
              </a:rPr>
              <a:t>m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le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erior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tida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,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25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is</a:t>
            </a:r>
            <a:r>
              <a:rPr sz="1400" spc="5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nd</a:t>
            </a:r>
            <a:r>
              <a:rPr sz="1400" dirty="0">
                <a:latin typeface="Arial "/>
                <a:cs typeface="Calibri"/>
              </a:rPr>
              <a:t>i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ob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spc="5" dirty="0">
                <a:latin typeface="Arial "/>
                <a:cs typeface="Calibri"/>
              </a:rPr>
              <a:t>en</a:t>
            </a:r>
            <a:r>
              <a:rPr sz="1400" dirty="0">
                <a:latin typeface="Arial "/>
                <a:cs typeface="Calibri"/>
              </a:rPr>
              <a:t>er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or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los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gr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os</a:t>
            </a:r>
            <a:r>
              <a:rPr sz="1400" spc="14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alor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140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ev</a:t>
            </a:r>
            <a:r>
              <a:rPr sz="1400" dirty="0">
                <a:latin typeface="Arial "/>
                <a:cs typeface="Calibri"/>
              </a:rPr>
              <a:t>al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ión</a:t>
            </a:r>
            <a:r>
              <a:rPr sz="1400" spc="13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 t</a:t>
            </a:r>
            <a:r>
              <a:rPr sz="1400" spc="-25" dirty="0">
                <a:latin typeface="Arial "/>
                <a:cs typeface="Calibri"/>
              </a:rPr>
              <a:t>ra</a:t>
            </a:r>
            <a:r>
              <a:rPr sz="1400" spc="-15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és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el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al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es</a:t>
            </a:r>
            <a:r>
              <a:rPr sz="1400" spc="-5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ri</a:t>
            </a:r>
            <a:r>
              <a:rPr sz="1400" spc="-10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o y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virt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al.</a:t>
            </a:r>
          </a:p>
          <a:p>
            <a:pPr marL="299085" marR="825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spc="-3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or ot</a:t>
            </a:r>
            <a:r>
              <a:rPr sz="1400" spc="-20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e, se 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equie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10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nc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ti</a:t>
            </a:r>
            <a:r>
              <a:rPr sz="1400" spc="-10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ar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suarios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10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ifiq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en 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10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vicio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s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ra</a:t>
            </a:r>
            <a:r>
              <a:rPr sz="1400" spc="-15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és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 la</a:t>
            </a:r>
            <a:r>
              <a:rPr sz="1400" spc="5" dirty="0">
                <a:latin typeface="Arial "/>
                <a:cs typeface="Calibri"/>
              </a:rPr>
              <a:t> h</a:t>
            </a:r>
            <a:r>
              <a:rPr sz="1400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ie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ispon</a:t>
            </a:r>
            <a:r>
              <a:rPr sz="1400" spc="5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b</a:t>
            </a:r>
            <a:r>
              <a:rPr sz="1400" spc="10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el </a:t>
            </a:r>
            <a:r>
              <a:rPr sz="1400" spc="-15" dirty="0">
                <a:latin typeface="Arial "/>
                <a:cs typeface="Calibri"/>
              </a:rPr>
              <a:t>e</a:t>
            </a:r>
            <a:r>
              <a:rPr sz="1400" spc="-35" dirty="0">
                <a:latin typeface="Arial "/>
                <a:cs typeface="Calibri"/>
              </a:rPr>
              <a:t>f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spc="-25" dirty="0">
                <a:latin typeface="Arial "/>
                <a:cs typeface="Calibri"/>
              </a:rPr>
              <a:t>o</a:t>
            </a:r>
            <a:r>
              <a:rPr sz="1400" dirty="0">
                <a:latin typeface="Arial "/>
                <a:cs typeface="Calibri"/>
              </a:rPr>
              <a:t>,</a:t>
            </a:r>
            <a:r>
              <a:rPr sz="1400" spc="-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virt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al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y</a:t>
            </a:r>
            <a:r>
              <a:rPr sz="1400" spc="-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ese</a:t>
            </a:r>
            <a:r>
              <a:rPr sz="1400" spc="-10" dirty="0">
                <a:latin typeface="Arial "/>
                <a:cs typeface="Calibri"/>
              </a:rPr>
              <a:t>nc</a:t>
            </a:r>
            <a:r>
              <a:rPr sz="1400" dirty="0">
                <a:latin typeface="Arial "/>
                <a:cs typeface="Calibri"/>
              </a:rPr>
              <a:t>ia</a:t>
            </a:r>
            <a:r>
              <a:rPr sz="1400" spc="5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.</a:t>
            </a:r>
          </a:p>
          <a:p>
            <a:pPr marL="299085" marR="6350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400" spc="-3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or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u</a:t>
            </a:r>
            <a:r>
              <a:rPr sz="1400" dirty="0">
                <a:latin typeface="Arial "/>
                <a:cs typeface="Calibri"/>
              </a:rPr>
              <a:t>lti</a:t>
            </a:r>
            <a:r>
              <a:rPr sz="1400" spc="-5" dirty="0">
                <a:latin typeface="Arial "/>
                <a:cs typeface="Calibri"/>
              </a:rPr>
              <a:t>m</a:t>
            </a:r>
            <a:r>
              <a:rPr sz="1400" spc="-25" dirty="0">
                <a:latin typeface="Arial "/>
                <a:cs typeface="Calibri"/>
              </a:rPr>
              <a:t>o</a:t>
            </a:r>
            <a:r>
              <a:rPr sz="1400" dirty="0">
                <a:latin typeface="Arial "/>
                <a:cs typeface="Calibri"/>
              </a:rPr>
              <a:t>,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eali</a:t>
            </a:r>
            <a:r>
              <a:rPr sz="1400" spc="-30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á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ociali</a:t>
            </a:r>
            <a:r>
              <a:rPr sz="1400" spc="-25" dirty="0">
                <a:latin typeface="Arial "/>
                <a:cs typeface="Calibri"/>
              </a:rPr>
              <a:t>z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ión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nu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5" dirty="0">
                <a:latin typeface="Arial "/>
                <a:cs typeface="Calibri"/>
              </a:rPr>
              <a:t>v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d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h</a:t>
            </a:r>
            <a:r>
              <a:rPr sz="1400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m</a:t>
            </a:r>
            <a:r>
              <a:rPr sz="1400" dirty="0">
                <a:latin typeface="Arial "/>
                <a:cs typeface="Calibri"/>
              </a:rPr>
              <a:t>ie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spc="5" dirty="0">
                <a:latin typeface="Arial "/>
                <a:cs typeface="Calibri"/>
              </a:rPr>
              <a:t>en</a:t>
            </a:r>
            <a:r>
              <a:rPr sz="1400" spc="-25" dirty="0">
                <a:latin typeface="Arial "/>
                <a:cs typeface="Calibri"/>
              </a:rPr>
              <a:t>g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n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cu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15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y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dirty="0">
                <a:latin typeface="Arial "/>
                <a:cs typeface="Calibri"/>
              </a:rPr>
              <a:t>l</a:t>
            </a:r>
            <a:r>
              <a:rPr sz="1400" spc="10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qu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dirty="0">
                <a:latin typeface="Arial "/>
                <a:cs typeface="Calibri"/>
              </a:rPr>
              <a:t>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la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sigui</a:t>
            </a:r>
            <a:r>
              <a:rPr sz="1400" spc="5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te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vi</a:t>
            </a:r>
            <a:r>
              <a:rPr sz="1400" spc="-10" dirty="0">
                <a:latin typeface="Arial "/>
                <a:cs typeface="Calibri"/>
              </a:rPr>
              <a:t>g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nc</a:t>
            </a:r>
            <a:r>
              <a:rPr sz="1400" dirty="0">
                <a:latin typeface="Arial "/>
                <a:cs typeface="Calibri"/>
              </a:rPr>
              <a:t>ia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5" dirty="0">
                <a:latin typeface="Arial "/>
                <a:cs typeface="Calibri"/>
              </a:rPr>
              <a:t>de </a:t>
            </a:r>
            <a:r>
              <a:rPr sz="1400" spc="-5" dirty="0" smtClean="0">
                <a:latin typeface="Arial "/>
                <a:cs typeface="Calibri"/>
              </a:rPr>
              <a:t>202</a:t>
            </a:r>
            <a:r>
              <a:rPr lang="es-CO" sz="1400" spc="-5" dirty="0" smtClean="0">
                <a:latin typeface="Arial "/>
                <a:cs typeface="Calibri"/>
              </a:rPr>
              <a:t>2</a:t>
            </a:r>
            <a:r>
              <a:rPr sz="1400" dirty="0" smtClean="0">
                <a:latin typeface="Arial "/>
                <a:cs typeface="Calibri"/>
              </a:rPr>
              <a:t>.</a:t>
            </a:r>
            <a:endParaRPr sz="1400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5473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0" y="497542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1398091" y="1478309"/>
            <a:ext cx="10104120" cy="3203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De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acu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do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on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los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spc="-25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os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elacionados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n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la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g</a:t>
            </a:r>
            <a:r>
              <a:rPr sz="1600" spc="-50" dirty="0">
                <a:latin typeface="Calibri"/>
                <a:cs typeface="Calibri"/>
              </a:rPr>
              <a:t>r</a:t>
            </a:r>
            <a:r>
              <a:rPr sz="1600" spc="-20" dirty="0">
                <a:latin typeface="Calibri"/>
                <a:cs typeface="Calibri"/>
              </a:rPr>
              <a:t>á</a:t>
            </a:r>
            <a:r>
              <a:rPr sz="1600" dirty="0">
                <a:latin typeface="Calibri"/>
                <a:cs typeface="Calibri"/>
              </a:rPr>
              <a:t>f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a,</a:t>
            </a:r>
            <a:r>
              <a:rPr sz="1600" spc="-15" dirty="0">
                <a:latin typeface="Calibri"/>
                <a:cs typeface="Calibri"/>
              </a:rPr>
              <a:t> s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puedo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ana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30" dirty="0">
                <a:latin typeface="Calibri"/>
                <a:cs typeface="Calibri"/>
              </a:rPr>
              <a:t>z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15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gún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m</a:t>
            </a:r>
            <a:r>
              <a:rPr sz="1600" spc="-30" dirty="0">
                <a:latin typeface="Calibri"/>
                <a:cs typeface="Calibri"/>
              </a:rPr>
              <a:t>é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odo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 </a:t>
            </a:r>
            <a:r>
              <a:rPr sz="1600" spc="-30" dirty="0">
                <a:latin typeface="Calibri"/>
                <a:cs typeface="Calibri"/>
              </a:rPr>
              <a:t>e</a:t>
            </a:r>
            <a:r>
              <a:rPr sz="1600" spc="-40" dirty="0">
                <a:latin typeface="Calibri"/>
                <a:cs typeface="Calibri"/>
              </a:rPr>
              <a:t>v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uación</a:t>
            </a:r>
            <a:r>
              <a:rPr sz="1600" dirty="0">
                <a:latin typeface="Calibri"/>
                <a:cs typeface="Calibri"/>
              </a:rPr>
              <a:t> lo</a:t>
            </a:r>
            <a:r>
              <a:rPr sz="1600" spc="-5" dirty="0">
                <a:latin typeface="Calibri"/>
                <a:cs typeface="Calibri"/>
              </a:rPr>
              <a:t> sig</a:t>
            </a:r>
            <a:r>
              <a:rPr sz="1600" dirty="0">
                <a:latin typeface="Calibri"/>
                <a:cs typeface="Calibri"/>
              </a:rPr>
              <a:t>ui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e: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ts val="900"/>
              </a:lnSpc>
              <a:spcBef>
                <a:spcPts val="22"/>
              </a:spcBef>
            </a:pPr>
            <a:endParaRPr sz="9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es</a:t>
            </a:r>
            <a:r>
              <a:rPr sz="1600" spc="-5" dirty="0" err="1" smtClean="0">
                <a:latin typeface="Calibri"/>
                <a:cs typeface="Calibri"/>
              </a:rPr>
              <a:t>p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ct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o</a:t>
            </a: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dirty="0" err="1" smtClean="0">
                <a:latin typeface="Calibri"/>
                <a:cs typeface="Calibri"/>
              </a:rPr>
              <a:t>d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15" dirty="0" err="1" smtClean="0">
                <a:latin typeface="Calibri"/>
                <a:cs typeface="Calibri"/>
              </a:rPr>
              <a:t>l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ad</a:t>
            </a:r>
            <a:r>
              <a:rPr sz="1600" spc="12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y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d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sposi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5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ón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del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vi</a:t>
            </a:r>
            <a:r>
              <a:rPr sz="1600" spc="-5" dirty="0" err="1" smtClean="0">
                <a:latin typeface="Calibri"/>
                <a:cs typeface="Calibri"/>
              </a:rPr>
              <a:t>d</a:t>
            </a:r>
            <a:r>
              <a:rPr sz="1600" spc="-15" dirty="0" err="1" smtClean="0">
                <a:latin typeface="Calibri"/>
                <a:cs typeface="Calibri"/>
              </a:rPr>
              <a:t>o</a:t>
            </a:r>
            <a:r>
              <a:rPr sz="1600" spc="-150" dirty="0" err="1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u</a:t>
            </a:r>
            <a:r>
              <a:rPr sz="1600" spc="-10" dirty="0" smtClean="0">
                <a:latin typeface="Calibri"/>
                <a:cs typeface="Calibri"/>
              </a:rPr>
              <a:t>n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lang="es-CO" sz="1600" spc="114" dirty="0" smtClean="0">
                <a:latin typeface="Calibri"/>
                <a:cs typeface="Calibri"/>
              </a:rPr>
              <a:t>62,96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spc="12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(</a:t>
            </a:r>
            <a:r>
              <a:rPr lang="es-CO" sz="1600" spc="-10" dirty="0" smtClean="0">
                <a:latin typeface="Calibri"/>
                <a:cs typeface="Calibri"/>
              </a:rPr>
              <a:t>51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ali</a:t>
            </a:r>
            <a:r>
              <a:rPr sz="1600" spc="-10" dirty="0" err="1" smtClean="0">
                <a:latin typeface="Calibri"/>
                <a:cs typeface="Calibri"/>
              </a:rPr>
              <a:t>f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-3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on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omo</a:t>
            </a:r>
            <a:r>
              <a:rPr sz="1600" spc="125" dirty="0" smtClean="0">
                <a:latin typeface="Calibri"/>
                <a:cs typeface="Calibri"/>
              </a:rPr>
              <a:t> </a:t>
            </a:r>
            <a:r>
              <a:rPr sz="1600" spc="-40" dirty="0" err="1" smtClean="0">
                <a:latin typeface="Calibri"/>
                <a:cs typeface="Calibri"/>
              </a:rPr>
              <a:t>e</a:t>
            </a:r>
            <a:r>
              <a:rPr sz="1600" spc="-45" dirty="0" err="1" smtClean="0">
                <a:latin typeface="Calibri"/>
                <a:cs typeface="Calibri"/>
              </a:rPr>
              <a:t>x</a:t>
            </a:r>
            <a:r>
              <a:rPr sz="1600" spc="-10" dirty="0" err="1" smtClean="0">
                <a:latin typeface="Calibri"/>
                <a:cs typeface="Calibri"/>
              </a:rPr>
              <a:t>c</a:t>
            </a:r>
            <a:r>
              <a:rPr sz="1600" spc="-20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le</a:t>
            </a:r>
            <a:r>
              <a:rPr sz="1600" spc="-25" dirty="0" err="1" smtClean="0">
                <a:latin typeface="Calibri"/>
                <a:cs typeface="Calibri"/>
              </a:rPr>
              <a:t>n</a:t>
            </a:r>
            <a:r>
              <a:rPr sz="1600" spc="-2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10" dirty="0" smtClean="0">
                <a:latin typeface="Calibri"/>
                <a:cs typeface="Calibri"/>
              </a:rPr>
              <a:t>,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un</a:t>
            </a:r>
            <a:r>
              <a:rPr lang="es-CO" sz="1600" spc="-10" dirty="0" smtClean="0">
                <a:latin typeface="Calibri"/>
                <a:cs typeface="Calibri"/>
              </a:rPr>
              <a:t> </a:t>
            </a:r>
            <a:r>
              <a:rPr lang="es-CO" sz="1600" spc="-10" dirty="0" smtClean="0">
                <a:latin typeface="Calibri"/>
                <a:cs typeface="Calibri"/>
              </a:rPr>
              <a:t>23,46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spc="12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(</a:t>
            </a:r>
            <a:r>
              <a:rPr lang="es-CO" sz="1600" spc="-10" dirty="0" smtClean="0">
                <a:latin typeface="Calibri"/>
                <a:cs typeface="Calibri"/>
              </a:rPr>
              <a:t>19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como</a:t>
            </a:r>
            <a:r>
              <a:rPr sz="1600" spc="-10" dirty="0" smtClean="0">
                <a:latin typeface="Calibri"/>
                <a:cs typeface="Calibri"/>
              </a:rPr>
              <a:t> Bu</a:t>
            </a:r>
            <a:r>
              <a:rPr sz="1600" spc="-15" dirty="0" smtClean="0">
                <a:latin typeface="Calibri"/>
                <a:cs typeface="Calibri"/>
              </a:rPr>
              <a:t>e</a:t>
            </a:r>
            <a:r>
              <a:rPr sz="1600" dirty="0" smtClean="0">
                <a:latin typeface="Calibri"/>
                <a:cs typeface="Calibri"/>
              </a:rPr>
              <a:t>n</a:t>
            </a:r>
            <a:r>
              <a:rPr sz="1600" spc="-40" dirty="0" smtClean="0">
                <a:latin typeface="Calibri"/>
                <a:cs typeface="Calibri"/>
              </a:rPr>
              <a:t>o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150" dirty="0" err="1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20" dirty="0" smtClean="0">
                <a:latin typeface="Calibri"/>
                <a:cs typeface="Calibri"/>
              </a:rPr>
              <a:t> </a:t>
            </a:r>
            <a:r>
              <a:rPr sz="1600" spc="-15" dirty="0" smtClean="0">
                <a:latin typeface="Calibri"/>
                <a:cs typeface="Calibri"/>
              </a:rPr>
              <a:t>e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spc="-2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-2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oc</a:t>
            </a:r>
            <a:r>
              <a:rPr sz="1600" spc="-20" dirty="0" err="1" smtClean="0">
                <a:latin typeface="Calibri"/>
                <a:cs typeface="Calibri"/>
              </a:rPr>
              <a:t>o</a:t>
            </a:r>
            <a:r>
              <a:rPr sz="1600" spc="-10" dirty="0" err="1" smtClean="0">
                <a:latin typeface="Calibri"/>
                <a:cs typeface="Calibri"/>
              </a:rPr>
              <a:t>lo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able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ido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dirty="0" err="1" smtClean="0">
                <a:latin typeface="Calibri"/>
                <a:cs typeface="Calibri"/>
              </a:rPr>
              <a:t>o</a:t>
            </a:r>
            <a:r>
              <a:rPr sz="1600" spc="-10" dirty="0" err="1" smtClean="0">
                <a:latin typeface="Calibri"/>
                <a:cs typeface="Calibri"/>
              </a:rPr>
              <a:t>r</a:t>
            </a:r>
            <a:r>
              <a:rPr sz="1600" spc="10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g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10" dirty="0" err="1" smtClean="0">
                <a:latin typeface="Calibri"/>
                <a:cs typeface="Calibri"/>
              </a:rPr>
              <a:t>tión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100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at</a:t>
            </a:r>
            <a:r>
              <a:rPr sz="1600" spc="-10" dirty="0" err="1" smtClean="0">
                <a:latin typeface="Calibri"/>
                <a:cs typeface="Calibri"/>
              </a:rPr>
              <a:t>ención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al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ci</a:t>
            </a:r>
            <a:r>
              <a:rPr sz="1600" spc="-20" dirty="0" err="1" smtClean="0">
                <a:latin typeface="Calibri"/>
                <a:cs typeface="Calibri"/>
              </a:rPr>
              <a:t>u</a:t>
            </a:r>
            <a:r>
              <a:rPr sz="1600" spc="-10" dirty="0" err="1" smtClean="0">
                <a:latin typeface="Calibri"/>
                <a:cs typeface="Calibri"/>
              </a:rPr>
              <a:t>dad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no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pa</a:t>
            </a:r>
            <a:r>
              <a:rPr sz="1600" spc="-5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b</a:t>
            </a:r>
            <a:r>
              <a:rPr sz="1600" spc="-1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in</a:t>
            </a:r>
            <a:r>
              <a:rPr sz="1600" spc="-20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ar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un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vic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1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ca</a:t>
            </a:r>
            <a:r>
              <a:rPr sz="1600" spc="-15" dirty="0" err="1" smtClean="0">
                <a:latin typeface="Calibri"/>
                <a:cs typeface="Calibri"/>
              </a:rPr>
              <a:t>l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ad</a:t>
            </a:r>
            <a:r>
              <a:rPr sz="1600" spc="-10" dirty="0" smtClean="0">
                <a:latin typeface="Calibri"/>
                <a:cs typeface="Calibri"/>
              </a:rPr>
              <a:t>, ha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cump</a:t>
            </a:r>
            <a:r>
              <a:rPr sz="1600" spc="-15" dirty="0" err="1" smtClean="0">
                <a:latin typeface="Calibri"/>
                <a:cs typeface="Calibri"/>
              </a:rPr>
              <a:t>l</a:t>
            </a:r>
            <a:r>
              <a:rPr sz="1600" spc="-10" dirty="0" err="1" smtClean="0">
                <a:latin typeface="Calibri"/>
                <a:cs typeface="Calibri"/>
              </a:rPr>
              <a:t>ido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los</a:t>
            </a:r>
            <a:r>
              <a:rPr sz="1600" spc="165" dirty="0" smtClean="0">
                <a:latin typeface="Calibri"/>
                <a:cs typeface="Calibri"/>
              </a:rPr>
              <a:t> 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án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-3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es</a:t>
            </a:r>
            <a:r>
              <a:rPr sz="1600" spc="17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able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idos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n</a:t>
            </a:r>
            <a:r>
              <a:rPr sz="1600" spc="-10" dirty="0" smtClean="0">
                <a:latin typeface="Calibri"/>
                <a:cs typeface="Calibri"/>
              </a:rPr>
              <a:t>o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sin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20" dirty="0" smtClean="0">
                <a:latin typeface="Calibri"/>
                <a:cs typeface="Calibri"/>
              </a:rPr>
              <a:t>nt</a:t>
            </a:r>
            <a:r>
              <a:rPr sz="1600" spc="-10" dirty="0" smtClean="0">
                <a:latin typeface="Calibri"/>
                <a:cs typeface="Calibri"/>
              </a:rPr>
              <a:t>es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o</a:t>
            </a: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dar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que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165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n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sario</a:t>
            </a:r>
            <a:r>
              <a:rPr sz="1600" spc="170" dirty="0" smtClean="0">
                <a:latin typeface="Calibri"/>
                <a:cs typeface="Calibri"/>
              </a:rPr>
              <a:t> </a:t>
            </a:r>
            <a:r>
              <a:rPr sz="1600" spc="-5" dirty="0" err="1" smtClean="0">
                <a:latin typeface="Calibri"/>
                <a:cs typeface="Calibri"/>
              </a:rPr>
              <a:t>s</a:t>
            </a:r>
            <a:r>
              <a:rPr sz="1600" spc="-10" dirty="0" err="1" smtClean="0">
                <a:latin typeface="Calibri"/>
                <a:cs typeface="Calibri"/>
              </a:rPr>
              <a:t>ol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ar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al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ciu</a:t>
            </a:r>
            <a:r>
              <a:rPr sz="1600" spc="-20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adano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l</a:t>
            </a:r>
            <a:r>
              <a:rPr sz="1600" spc="-10" dirty="0" err="1" smtClean="0">
                <a:latin typeface="Calibri"/>
                <a:cs typeface="Calibri"/>
              </a:rPr>
              <a:t>lenar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la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encue</a:t>
            </a:r>
            <a:r>
              <a:rPr sz="1600" spc="-30" dirty="0" err="1" smtClean="0">
                <a:latin typeface="Calibri"/>
                <a:cs typeface="Calibri"/>
              </a:rPr>
              <a:t>st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10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d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10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5" dirty="0" err="1" smtClean="0">
                <a:latin typeface="Calibri"/>
                <a:cs typeface="Calibri"/>
              </a:rPr>
              <a:t>ti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50" dirty="0" err="1" smtClean="0">
                <a:latin typeface="Calibri"/>
                <a:cs typeface="Calibri"/>
              </a:rPr>
              <a:t>f</a:t>
            </a:r>
            <a:r>
              <a:rPr sz="1600" spc="-10" dirty="0" err="1" smtClean="0">
                <a:latin typeface="Calibri"/>
                <a:cs typeface="Calibri"/>
              </a:rPr>
              <a:t>acción</a:t>
            </a:r>
            <a:r>
              <a:rPr sz="1600" spc="114" dirty="0" smtClean="0">
                <a:latin typeface="Calibri"/>
                <a:cs typeface="Calibri"/>
              </a:rPr>
              <a:t> </a:t>
            </a:r>
            <a:endParaRPr lang="es-CO" sz="1600" spc="114" dirty="0" smtClean="0">
              <a:latin typeface="Calibri"/>
              <a:cs typeface="Calibri"/>
            </a:endParaRP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latin typeface="Calibri"/>
                <a:cs typeface="Calibri"/>
              </a:rPr>
              <a:t>La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ali</a:t>
            </a:r>
            <a:r>
              <a:rPr sz="1600" spc="-10" dirty="0" err="1" smtClean="0">
                <a:latin typeface="Calibri"/>
                <a:cs typeface="Calibri"/>
              </a:rPr>
              <a:t>f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ión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eg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10" dirty="0" err="1" smtClean="0">
                <a:latin typeface="Calibri"/>
                <a:cs typeface="Calibri"/>
              </a:rPr>
              <a:t>t</a:t>
            </a:r>
            <a:r>
              <a:rPr sz="1600" spc="-5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ada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pa</a:t>
            </a:r>
            <a:r>
              <a:rPr sz="1600" spc="-5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pe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c</a:t>
            </a:r>
            <a:r>
              <a:rPr sz="1600" spc="-20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pción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45" dirty="0" smtClean="0">
                <a:latin typeface="Calibri"/>
                <a:cs typeface="Calibri"/>
              </a:rPr>
              <a:t> </a:t>
            </a:r>
            <a:r>
              <a:rPr sz="1600" spc="-3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es</a:t>
            </a:r>
            <a:r>
              <a:rPr sz="1600" spc="-5" dirty="0" err="1" smtClean="0">
                <a:latin typeface="Calibri"/>
                <a:cs typeface="Calibri"/>
              </a:rPr>
              <a:t>p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ct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3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5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ispon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b</a:t>
            </a:r>
            <a:r>
              <a:rPr sz="1600" spc="-15" dirty="0" err="1" smtClean="0">
                <a:latin typeface="Calibri"/>
                <a:cs typeface="Calibri"/>
              </a:rPr>
              <a:t>il</a:t>
            </a:r>
            <a:r>
              <a:rPr sz="1600" spc="-10" dirty="0" err="1" smtClean="0">
                <a:latin typeface="Calibri"/>
                <a:cs typeface="Calibri"/>
              </a:rPr>
              <a:t>id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d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7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del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5" dirty="0" err="1" smtClean="0">
                <a:latin typeface="Calibri"/>
                <a:cs typeface="Calibri"/>
              </a:rPr>
              <a:t>e</a:t>
            </a:r>
            <a:r>
              <a:rPr sz="1600" spc="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vi</a:t>
            </a:r>
            <a:r>
              <a:rPr sz="1600" spc="-5" dirty="0" err="1" smtClean="0">
                <a:latin typeface="Calibri"/>
                <a:cs typeface="Calibri"/>
              </a:rPr>
              <a:t>do</a:t>
            </a:r>
            <a:r>
              <a:rPr sz="1600" spc="-10" dirty="0" err="1" smtClean="0">
                <a:latin typeface="Calibri"/>
                <a:cs typeface="Calibri"/>
              </a:rPr>
              <a:t>r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pa</a:t>
            </a:r>
            <a:r>
              <a:rPr sz="1600" spc="-55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45" dirty="0" smtClean="0">
                <a:latin typeface="Calibri"/>
                <a:cs typeface="Calibri"/>
              </a:rPr>
              <a:t> </a:t>
            </a:r>
            <a:r>
              <a:rPr sz="1600" spc="-35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yudarle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60" dirty="0" smtClean="0">
                <a:latin typeface="Calibri"/>
                <a:cs typeface="Calibri"/>
              </a:rPr>
              <a:t> 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es</a:t>
            </a:r>
            <a:r>
              <a:rPr sz="1600" spc="-5" dirty="0" smtClean="0">
                <a:latin typeface="Calibri"/>
                <a:cs typeface="Calibri"/>
              </a:rPr>
              <a:t>po</a:t>
            </a:r>
            <a:r>
              <a:rPr sz="1600" spc="-10" dirty="0" smtClean="0">
                <a:latin typeface="Calibri"/>
                <a:cs typeface="Calibri"/>
              </a:rPr>
              <a:t>nder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50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spc="-20" dirty="0" smtClean="0">
                <a:latin typeface="Calibri"/>
                <a:cs typeface="Calibri"/>
              </a:rPr>
              <a:t>a</a:t>
            </a:r>
            <a:r>
              <a:rPr sz="1600" spc="-10" dirty="0" smtClean="0">
                <a:latin typeface="Calibri"/>
                <a:cs typeface="Calibri"/>
              </a:rPr>
              <a:t>s </a:t>
            </a:r>
            <a:r>
              <a:rPr sz="1600" spc="-10" dirty="0" err="1" smtClean="0">
                <a:latin typeface="Calibri"/>
                <a:cs typeface="Calibri"/>
              </a:rPr>
              <a:t>dudas</a:t>
            </a:r>
            <a:r>
              <a:rPr sz="1600" spc="-10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70" dirty="0" smtClean="0">
                <a:latin typeface="Calibri"/>
                <a:cs typeface="Calibri"/>
              </a:rPr>
              <a:t> </a:t>
            </a:r>
            <a:r>
              <a:rPr sz="1600" spc="-15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nq</a:t>
            </a:r>
            <a:r>
              <a:rPr sz="1600" spc="-20" dirty="0" smtClean="0">
                <a:latin typeface="Calibri"/>
                <a:cs typeface="Calibri"/>
              </a:rPr>
              <a:t>u</a:t>
            </a:r>
            <a:r>
              <a:rPr sz="1600" spc="-5" dirty="0" smtClean="0">
                <a:latin typeface="Calibri"/>
                <a:cs typeface="Calibri"/>
              </a:rPr>
              <a:t>i</a:t>
            </a:r>
            <a:r>
              <a:rPr sz="1600" spc="-25" dirty="0" smtClean="0">
                <a:latin typeface="Calibri"/>
                <a:cs typeface="Calibri"/>
              </a:rPr>
              <a:t>e</a:t>
            </a:r>
            <a:r>
              <a:rPr sz="1600" spc="-10" dirty="0" smtClean="0">
                <a:latin typeface="Calibri"/>
                <a:cs typeface="Calibri"/>
              </a:rPr>
              <a:t>tudes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7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o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s</a:t>
            </a:r>
            <a:r>
              <a:rPr sz="1600" spc="-10" dirty="0" smtClean="0">
                <a:latin typeface="Calibri"/>
                <a:cs typeface="Calibri"/>
              </a:rPr>
              <a:t>ol</a:t>
            </a:r>
            <a:r>
              <a:rPr sz="1600" dirty="0" smtClean="0">
                <a:latin typeface="Calibri"/>
                <a:cs typeface="Calibri"/>
              </a:rPr>
              <a:t>i</a:t>
            </a:r>
            <a:r>
              <a:rPr sz="1600" spc="-10" dirty="0" smtClean="0">
                <a:latin typeface="Calibri"/>
                <a:cs typeface="Calibri"/>
              </a:rPr>
              <a:t>ci</a:t>
            </a:r>
            <a:r>
              <a:rPr sz="1600" spc="-15" dirty="0" smtClean="0">
                <a:latin typeface="Calibri"/>
                <a:cs typeface="Calibri"/>
              </a:rPr>
              <a:t>t</a:t>
            </a:r>
            <a:r>
              <a:rPr sz="1600" spc="-10" dirty="0" smtClean="0">
                <a:latin typeface="Calibri"/>
                <a:cs typeface="Calibri"/>
              </a:rPr>
              <a:t>udes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70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spc="-40" dirty="0" err="1" smtClean="0">
                <a:latin typeface="Calibri"/>
                <a:cs typeface="Calibri"/>
              </a:rPr>
              <a:t>e</a:t>
            </a:r>
            <a:r>
              <a:rPr sz="1600" spc="-45" dirty="0" err="1" smtClean="0">
                <a:latin typeface="Calibri"/>
                <a:cs typeface="Calibri"/>
              </a:rPr>
              <a:t>x</a:t>
            </a:r>
            <a:r>
              <a:rPr sz="1600" spc="-10" dirty="0" err="1" smtClean="0">
                <a:latin typeface="Calibri"/>
                <a:cs typeface="Calibri"/>
              </a:rPr>
              <a:t>c</a:t>
            </a:r>
            <a:r>
              <a:rPr sz="1600" spc="-20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le</a:t>
            </a:r>
            <a:r>
              <a:rPr sz="1600" spc="-25" dirty="0" err="1" smtClean="0">
                <a:latin typeface="Calibri"/>
                <a:cs typeface="Calibri"/>
              </a:rPr>
              <a:t>n</a:t>
            </a:r>
            <a:r>
              <a:rPr sz="1600" spc="-2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10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lang="es-CO" sz="1600" spc="65" dirty="0" smtClean="0">
                <a:latin typeface="Calibri"/>
                <a:cs typeface="Calibri"/>
              </a:rPr>
              <a:t>64,20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(</a:t>
            </a:r>
            <a:r>
              <a:rPr lang="es-CO" sz="1600" spc="-10" dirty="0" smtClean="0">
                <a:latin typeface="Calibri"/>
                <a:cs typeface="Calibri"/>
              </a:rPr>
              <a:t>52</a:t>
            </a:r>
            <a:r>
              <a:rPr sz="1600" spc="-10" dirty="0" smtClean="0">
                <a:latin typeface="Calibri"/>
                <a:cs typeface="Calibri"/>
              </a:rPr>
              <a:t>)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un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lang="es-CO" sz="1600" spc="65" dirty="0" smtClean="0">
                <a:latin typeface="Calibri"/>
                <a:cs typeface="Calibri"/>
              </a:rPr>
              <a:t>18,52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(</a:t>
            </a:r>
            <a:r>
              <a:rPr lang="es-CO" sz="1600" spc="-10" dirty="0" smtClean="0">
                <a:latin typeface="Calibri"/>
                <a:cs typeface="Calibri"/>
              </a:rPr>
              <a:t>15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como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Bu</a:t>
            </a:r>
            <a:r>
              <a:rPr sz="1600" spc="-5" dirty="0" smtClean="0">
                <a:latin typeface="Calibri"/>
                <a:cs typeface="Calibri"/>
              </a:rPr>
              <a:t>e</a:t>
            </a:r>
            <a:r>
              <a:rPr sz="1600" spc="-10" dirty="0" smtClean="0">
                <a:latin typeface="Calibri"/>
                <a:cs typeface="Calibri"/>
              </a:rPr>
              <a:t>n</a:t>
            </a:r>
            <a:r>
              <a:rPr sz="1600" spc="-35" dirty="0" smtClean="0">
                <a:latin typeface="Calibri"/>
                <a:cs typeface="Calibri"/>
              </a:rPr>
              <a:t>o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65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150" dirty="0" err="1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spc="-15" dirty="0" smtClean="0">
                <a:latin typeface="Calibri"/>
                <a:cs typeface="Calibri"/>
              </a:rPr>
              <a:t>e</a:t>
            </a:r>
            <a:r>
              <a:rPr sz="1600" spc="-5" dirty="0" smtClean="0">
                <a:latin typeface="Calibri"/>
                <a:cs typeface="Calibri"/>
              </a:rPr>
              <a:t>l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7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spc="-2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-2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oc</a:t>
            </a:r>
            <a:r>
              <a:rPr sz="1600" spc="-20" dirty="0" err="1" smtClean="0">
                <a:latin typeface="Calibri"/>
                <a:cs typeface="Calibri"/>
              </a:rPr>
              <a:t>o</a:t>
            </a:r>
            <a:r>
              <a:rPr sz="1600" spc="-10" dirty="0" err="1" smtClean="0">
                <a:latin typeface="Calibri"/>
                <a:cs typeface="Calibri"/>
              </a:rPr>
              <a:t>lo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able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ido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p</a:t>
            </a:r>
            <a:r>
              <a:rPr sz="1600" dirty="0" err="1" smtClean="0">
                <a:latin typeface="Calibri"/>
                <a:cs typeface="Calibri"/>
              </a:rPr>
              <a:t>o</a:t>
            </a:r>
            <a:r>
              <a:rPr sz="1600" spc="-10" dirty="0" err="1" smtClean="0">
                <a:latin typeface="Calibri"/>
                <a:cs typeface="Calibri"/>
              </a:rPr>
              <a:t>r</a:t>
            </a:r>
            <a:r>
              <a:rPr sz="1600" spc="16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45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g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10" dirty="0" err="1" smtClean="0">
                <a:latin typeface="Calibri"/>
                <a:cs typeface="Calibri"/>
              </a:rPr>
              <a:t>tión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20" dirty="0" err="1" smtClean="0">
                <a:latin typeface="Calibri"/>
                <a:cs typeface="Calibri"/>
              </a:rPr>
              <a:t>at</a:t>
            </a:r>
            <a:r>
              <a:rPr sz="1600" spc="-10" dirty="0" err="1" smtClean="0">
                <a:latin typeface="Calibri"/>
                <a:cs typeface="Calibri"/>
              </a:rPr>
              <a:t>enc</a:t>
            </a:r>
            <a:r>
              <a:rPr sz="1600" spc="-15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ón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al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ciudad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no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p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50" dirty="0" smtClean="0">
                <a:latin typeface="Calibri"/>
                <a:cs typeface="Calibri"/>
              </a:rPr>
              <a:t>r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dirty="0" err="1" smtClean="0">
                <a:latin typeface="Calibri"/>
                <a:cs typeface="Calibri"/>
              </a:rPr>
              <a:t>b</a:t>
            </a:r>
            <a:r>
              <a:rPr sz="1600" spc="-1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ind</a:t>
            </a:r>
            <a:r>
              <a:rPr sz="1600" spc="-5" dirty="0" err="1" smtClean="0">
                <a:latin typeface="Calibri"/>
                <a:cs typeface="Calibri"/>
              </a:rPr>
              <a:t>a</a:t>
            </a:r>
            <a:r>
              <a:rPr sz="1600" spc="-10" dirty="0" err="1" smtClean="0">
                <a:latin typeface="Calibri"/>
                <a:cs typeface="Calibri"/>
              </a:rPr>
              <a:t>r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un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5" dirty="0" err="1" smtClean="0">
                <a:latin typeface="Calibri"/>
                <a:cs typeface="Calibri"/>
              </a:rPr>
              <a:t>se</a:t>
            </a:r>
            <a:r>
              <a:rPr sz="1600" spc="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vic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160" dirty="0" smtClean="0">
                <a:latin typeface="Calibri"/>
                <a:cs typeface="Calibri"/>
              </a:rPr>
              <a:t> </a:t>
            </a:r>
            <a:r>
              <a:rPr sz="1600" spc="-25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dirty="0" err="1" smtClean="0">
                <a:latin typeface="Calibri"/>
                <a:cs typeface="Calibri"/>
              </a:rPr>
              <a:t>l</a:t>
            </a:r>
            <a:r>
              <a:rPr sz="1600" spc="-5" dirty="0" err="1" smtClean="0">
                <a:latin typeface="Calibri"/>
                <a:cs typeface="Calibri"/>
              </a:rPr>
              <a:t>i</a:t>
            </a:r>
            <a:r>
              <a:rPr sz="1600" spc="-25" dirty="0" err="1" smtClean="0">
                <a:latin typeface="Calibri"/>
                <a:cs typeface="Calibri"/>
              </a:rPr>
              <a:t>d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-5" dirty="0" err="1" smtClean="0">
                <a:latin typeface="Calibri"/>
                <a:cs typeface="Calibri"/>
              </a:rPr>
              <a:t>d</a:t>
            </a:r>
            <a:r>
              <a:rPr sz="1600" spc="-5" dirty="0" smtClean="0">
                <a:latin typeface="Calibri"/>
                <a:cs typeface="Calibri"/>
              </a:rPr>
              <a:t>,</a:t>
            </a:r>
            <a:r>
              <a:rPr sz="1600" spc="15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ha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cumpl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do</a:t>
            </a:r>
            <a:r>
              <a:rPr sz="1600" spc="15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los</a:t>
            </a:r>
            <a:r>
              <a:rPr sz="1600" spc="16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ánda</a:t>
            </a: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es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able</a:t>
            </a:r>
            <a:r>
              <a:rPr sz="1600" spc="-2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idos</a:t>
            </a:r>
            <a:r>
              <a:rPr sz="1600" spc="-10" dirty="0" smtClean="0">
                <a:latin typeface="Calibri"/>
                <a:cs typeface="Calibri"/>
              </a:rPr>
              <a:t>,</a:t>
            </a:r>
            <a:r>
              <a:rPr sz="160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no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sin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</a:t>
            </a:r>
            <a:r>
              <a:rPr sz="1600" spc="-20" dirty="0" smtClean="0">
                <a:latin typeface="Calibri"/>
                <a:cs typeface="Calibri"/>
              </a:rPr>
              <a:t>nt</a:t>
            </a:r>
            <a:r>
              <a:rPr sz="1600" spc="-10" dirty="0" smtClean="0">
                <a:latin typeface="Calibri"/>
                <a:cs typeface="Calibri"/>
              </a:rPr>
              <a:t>es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40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e</a:t>
            </a:r>
            <a:r>
              <a:rPr sz="1600" spc="-30" dirty="0" err="1" smtClean="0">
                <a:latin typeface="Calibri"/>
                <a:cs typeface="Calibri"/>
              </a:rPr>
              <a:t>c</a:t>
            </a:r>
            <a:r>
              <a:rPr sz="1600" spc="-10" dirty="0" err="1" smtClean="0">
                <a:latin typeface="Calibri"/>
                <a:cs typeface="Calibri"/>
              </a:rPr>
              <a:t>o</a:t>
            </a:r>
            <a:r>
              <a:rPr sz="1600" spc="-45" dirty="0" err="1" smtClean="0">
                <a:latin typeface="Calibri"/>
                <a:cs typeface="Calibri"/>
              </a:rPr>
              <a:t>r</a:t>
            </a:r>
            <a:r>
              <a:rPr sz="1600" spc="-10" dirty="0" err="1" smtClean="0">
                <a:latin typeface="Calibri"/>
                <a:cs typeface="Calibri"/>
              </a:rPr>
              <a:t>dar</a:t>
            </a:r>
            <a:r>
              <a:rPr sz="1600" spc="4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que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15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nec</a:t>
            </a:r>
            <a:r>
              <a:rPr sz="1600" spc="-20" dirty="0" err="1" smtClean="0">
                <a:latin typeface="Calibri"/>
                <a:cs typeface="Calibri"/>
              </a:rPr>
              <a:t>e</a:t>
            </a:r>
            <a:r>
              <a:rPr sz="1600" spc="-10" dirty="0" err="1" smtClean="0">
                <a:latin typeface="Calibri"/>
                <a:cs typeface="Calibri"/>
              </a:rPr>
              <a:t>sario</a:t>
            </a:r>
            <a:r>
              <a:rPr sz="1600" spc="2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sol</a:t>
            </a:r>
            <a:r>
              <a:rPr sz="1600" dirty="0" err="1" smtClean="0">
                <a:latin typeface="Calibri"/>
                <a:cs typeface="Calibri"/>
              </a:rPr>
              <a:t>i</a:t>
            </a:r>
            <a:r>
              <a:rPr sz="1600" spc="-10" dirty="0" err="1" smtClean="0">
                <a:latin typeface="Calibri"/>
                <a:cs typeface="Calibri"/>
              </a:rPr>
              <a:t>ci</a:t>
            </a:r>
            <a:r>
              <a:rPr sz="1600" spc="-30" dirty="0" err="1" smtClean="0">
                <a:latin typeface="Calibri"/>
                <a:cs typeface="Calibri"/>
              </a:rPr>
              <a:t>t</a:t>
            </a:r>
            <a:r>
              <a:rPr sz="1600" spc="-10" dirty="0" err="1" smtClean="0">
                <a:latin typeface="Calibri"/>
                <a:cs typeface="Calibri"/>
              </a:rPr>
              <a:t>ar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al </a:t>
            </a:r>
            <a:r>
              <a:rPr sz="1600" spc="-10" dirty="0" err="1" smtClean="0">
                <a:latin typeface="Calibri"/>
                <a:cs typeface="Calibri"/>
              </a:rPr>
              <a:t>ciudadano</a:t>
            </a:r>
            <a:r>
              <a:rPr sz="1600" spc="-1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llenar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l</a:t>
            </a:r>
            <a:r>
              <a:rPr sz="1600" spc="-10" dirty="0" smtClean="0">
                <a:latin typeface="Calibri"/>
                <a:cs typeface="Calibri"/>
              </a:rPr>
              <a:t>a </a:t>
            </a:r>
            <a:r>
              <a:rPr sz="1600" spc="-10" dirty="0" err="1" smtClean="0">
                <a:latin typeface="Calibri"/>
                <a:cs typeface="Calibri"/>
              </a:rPr>
              <a:t>encue</a:t>
            </a:r>
            <a:r>
              <a:rPr sz="1600" spc="-30" dirty="0" err="1" smtClean="0">
                <a:latin typeface="Calibri"/>
                <a:cs typeface="Calibri"/>
              </a:rPr>
              <a:t>st</a:t>
            </a:r>
            <a:r>
              <a:rPr sz="1600" spc="-10" dirty="0" err="1" smtClean="0">
                <a:latin typeface="Calibri"/>
                <a:cs typeface="Calibri"/>
              </a:rPr>
              <a:t>a</a:t>
            </a:r>
            <a:r>
              <a:rPr sz="1600" spc="10" dirty="0" smtClean="0">
                <a:latin typeface="Calibri"/>
                <a:cs typeface="Calibri"/>
              </a:rPr>
              <a:t> </a:t>
            </a:r>
            <a:r>
              <a:rPr sz="1600" spc="-10" dirty="0" smtClean="0">
                <a:latin typeface="Calibri"/>
                <a:cs typeface="Calibri"/>
              </a:rPr>
              <a:t>de</a:t>
            </a:r>
            <a:r>
              <a:rPr sz="1600" spc="5" dirty="0" smtClean="0">
                <a:latin typeface="Calibri"/>
                <a:cs typeface="Calibri"/>
              </a:rPr>
              <a:t> </a:t>
            </a:r>
            <a:r>
              <a:rPr sz="1600" spc="-10" dirty="0" err="1" smtClean="0">
                <a:latin typeface="Calibri"/>
                <a:cs typeface="Calibri"/>
              </a:rPr>
              <a:t>s</a:t>
            </a:r>
            <a:r>
              <a:rPr sz="1600" spc="-20" dirty="0" err="1" smtClean="0">
                <a:latin typeface="Calibri"/>
                <a:cs typeface="Calibri"/>
              </a:rPr>
              <a:t>a</a:t>
            </a:r>
            <a:r>
              <a:rPr sz="1600" spc="-5" dirty="0" err="1" smtClean="0">
                <a:latin typeface="Calibri"/>
                <a:cs typeface="Calibri"/>
              </a:rPr>
              <a:t>ti</a:t>
            </a:r>
            <a:r>
              <a:rPr sz="1600" spc="-25" dirty="0" err="1" smtClean="0">
                <a:latin typeface="Calibri"/>
                <a:cs typeface="Calibri"/>
              </a:rPr>
              <a:t>s</a:t>
            </a:r>
            <a:r>
              <a:rPr sz="1600" spc="-40" dirty="0" err="1" smtClean="0">
                <a:latin typeface="Calibri"/>
                <a:cs typeface="Calibri"/>
              </a:rPr>
              <a:t>f</a:t>
            </a:r>
            <a:r>
              <a:rPr sz="1600" spc="-10" dirty="0" err="1" smtClean="0">
                <a:latin typeface="Calibri"/>
                <a:cs typeface="Calibri"/>
              </a:rPr>
              <a:t>acció</a:t>
            </a:r>
            <a:r>
              <a:rPr sz="1600" spc="-5" dirty="0" err="1" smtClean="0">
                <a:latin typeface="Calibri"/>
                <a:cs typeface="Calibri"/>
              </a:rPr>
              <a:t>n</a:t>
            </a:r>
            <a:r>
              <a:rPr sz="1600" spc="-5" dirty="0" smtClean="0">
                <a:latin typeface="Calibri"/>
                <a:cs typeface="Calibri"/>
              </a:rPr>
              <a:t>.</a:t>
            </a:r>
            <a:endParaRPr sz="1600" dirty="0" smtClean="0">
              <a:latin typeface="Calibri"/>
              <a:cs typeface="Calibri"/>
            </a:endParaRPr>
          </a:p>
          <a:p>
            <a:pPr marL="299085" marR="8255" indent="-287020" algn="just">
              <a:lnSpc>
                <a:spcPts val="1920"/>
              </a:lnSpc>
              <a:spcBef>
                <a:spcPts val="60"/>
              </a:spcBef>
              <a:buFont typeface="Arial"/>
              <a:buChar char="•"/>
              <a:tabLst>
                <a:tab pos="299085" algn="l"/>
              </a:tabLst>
            </a:pPr>
            <a:r>
              <a:rPr sz="1600" spc="-15" dirty="0" smtClean="0">
                <a:latin typeface="Calibri"/>
                <a:cs typeface="Calibri"/>
              </a:rPr>
              <a:t>S</a:t>
            </a:r>
            <a:r>
              <a:rPr sz="1600" spc="-10" dirty="0" smtClean="0">
                <a:latin typeface="Calibri"/>
                <a:cs typeface="Calibri"/>
              </a:rPr>
              <a:t>e</a:t>
            </a:r>
            <a:r>
              <a:rPr sz="1600" spc="90" dirty="0" smtClean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videnció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que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onoci</a:t>
            </a:r>
            <a:r>
              <a:rPr sz="1600" spc="-20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ie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y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do</a:t>
            </a:r>
            <a:r>
              <a:rPr sz="1600" spc="-25" dirty="0">
                <a:latin typeface="Calibri"/>
                <a:cs typeface="Calibri"/>
              </a:rPr>
              <a:t>m</a:t>
            </a:r>
            <a:r>
              <a:rPr sz="1600" dirty="0">
                <a:latin typeface="Calibri"/>
                <a:cs typeface="Calibri"/>
              </a:rPr>
              <a:t>inio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del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un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lang="es-CO" sz="1600" spc="-20" dirty="0" smtClean="0">
                <a:latin typeface="Calibri"/>
                <a:cs typeface="Calibri"/>
              </a:rPr>
              <a:t>62,96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spc="75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(</a:t>
            </a:r>
            <a:r>
              <a:rPr lang="es-CO" sz="1600" dirty="0" smtClean="0">
                <a:latin typeface="Calibri"/>
                <a:cs typeface="Calibri"/>
              </a:rPr>
              <a:t>51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sz="1600" spc="75" dirty="0" smtClean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i</a:t>
            </a:r>
            <a:r>
              <a:rPr sz="1600" dirty="0">
                <a:latin typeface="Calibri"/>
                <a:cs typeface="Calibri"/>
              </a:rPr>
              <a:t>f</a:t>
            </a:r>
            <a:r>
              <a:rPr sz="1600" spc="5" dirty="0">
                <a:latin typeface="Calibri"/>
                <a:cs typeface="Calibri"/>
              </a:rPr>
              <a:t>i</a:t>
            </a:r>
            <a:r>
              <a:rPr sz="1600" spc="-4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on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</a:t>
            </a:r>
            <a:r>
              <a:rPr sz="1600" spc="-20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mo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e</a:t>
            </a:r>
            <a:r>
              <a:rPr sz="1600" spc="-45" dirty="0">
                <a:latin typeface="Calibri"/>
                <a:cs typeface="Calibri"/>
              </a:rPr>
              <a:t>x</a:t>
            </a:r>
            <a:r>
              <a:rPr sz="1600" spc="-10" dirty="0">
                <a:latin typeface="Calibri"/>
                <a:cs typeface="Calibri"/>
              </a:rPr>
              <a:t>ce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n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lang="es-CO" sz="1600" spc="85" dirty="0" smtClean="0">
                <a:latin typeface="Calibri"/>
                <a:cs typeface="Calibri"/>
              </a:rPr>
              <a:t>24,69</a:t>
            </a:r>
            <a:r>
              <a:rPr sz="1600" spc="-15" dirty="0" smtClean="0">
                <a:latin typeface="Calibri"/>
                <a:cs typeface="Calibri"/>
              </a:rPr>
              <a:t>%</a:t>
            </a:r>
            <a:r>
              <a:rPr sz="1600" spc="80" dirty="0" smtClean="0">
                <a:latin typeface="Calibri"/>
                <a:cs typeface="Calibri"/>
              </a:rPr>
              <a:t> </a:t>
            </a:r>
            <a:r>
              <a:rPr sz="1600" dirty="0" smtClean="0">
                <a:latin typeface="Calibri"/>
                <a:cs typeface="Calibri"/>
              </a:rPr>
              <a:t>(</a:t>
            </a:r>
            <a:r>
              <a:rPr lang="es-CO" sz="1600" dirty="0" smtClean="0">
                <a:latin typeface="Calibri"/>
                <a:cs typeface="Calibri"/>
              </a:rPr>
              <a:t>20</a:t>
            </a:r>
            <a:r>
              <a:rPr sz="1600" spc="-5" dirty="0" smtClean="0">
                <a:latin typeface="Calibri"/>
                <a:cs typeface="Calibri"/>
              </a:rPr>
              <a:t>)</a:t>
            </a:r>
            <a:r>
              <a:rPr lang="es-CO" sz="1600" spc="-5" dirty="0" smtClean="0">
                <a:latin typeface="Calibri"/>
                <a:cs typeface="Calibri"/>
              </a:rPr>
              <a:t> </a:t>
            </a:r>
            <a:r>
              <a:rPr lang="es-CO" sz="1600" spc="-5" dirty="0" smtClean="0">
                <a:latin typeface="Calibri"/>
                <a:cs typeface="Calibri"/>
              </a:rPr>
              <a:t>como bueno,</a:t>
            </a:r>
            <a:r>
              <a:rPr sz="1600" spc="75" dirty="0" smtClean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deci</a:t>
            </a:r>
            <a:r>
              <a:rPr sz="1600" spc="-14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16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l</a:t>
            </a:r>
            <a:r>
              <a:rPr sz="1600" spc="1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otocolo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able</a:t>
            </a:r>
            <a:r>
              <a:rPr sz="1600" spc="-2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ido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dirty="0">
                <a:latin typeface="Calibri"/>
                <a:cs typeface="Calibri"/>
              </a:rPr>
              <a:t>o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g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2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ión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at</a:t>
            </a:r>
            <a:r>
              <a:rPr sz="1600" spc="-2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nción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al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ci</a:t>
            </a:r>
            <a:r>
              <a:rPr sz="1600" spc="-20" dirty="0">
                <a:latin typeface="Calibri"/>
                <a:cs typeface="Calibri"/>
              </a:rPr>
              <a:t>u</a:t>
            </a:r>
            <a:r>
              <a:rPr sz="1600" spc="-10" dirty="0">
                <a:latin typeface="Calibri"/>
                <a:cs typeface="Calibri"/>
              </a:rPr>
              <a:t>da</a:t>
            </a:r>
            <a:r>
              <a:rPr sz="1600" spc="-25" dirty="0">
                <a:latin typeface="Calibri"/>
                <a:cs typeface="Calibri"/>
              </a:rPr>
              <a:t>d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pa</a:t>
            </a:r>
            <a:r>
              <a:rPr sz="1600" spc="-55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1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brindar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un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</a:t>
            </a:r>
            <a:r>
              <a:rPr sz="1600" spc="-5" dirty="0">
                <a:latin typeface="Calibri"/>
                <a:cs typeface="Calibri"/>
              </a:rPr>
              <a:t>er</a:t>
            </a:r>
            <a:r>
              <a:rPr sz="1600" spc="-10" dirty="0">
                <a:latin typeface="Calibri"/>
                <a:cs typeface="Calibri"/>
              </a:rPr>
              <a:t>vic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id</a:t>
            </a:r>
            <a:r>
              <a:rPr sz="1600" spc="-20" dirty="0">
                <a:latin typeface="Calibri"/>
                <a:cs typeface="Calibri"/>
              </a:rPr>
              <a:t>a</a:t>
            </a:r>
            <a:r>
              <a:rPr sz="1600" spc="-25" dirty="0">
                <a:latin typeface="Calibri"/>
                <a:cs typeface="Calibri"/>
              </a:rPr>
              <a:t>d</a:t>
            </a:r>
            <a:r>
              <a:rPr sz="1600" spc="-5" dirty="0">
                <a:latin typeface="Calibri"/>
                <a:cs typeface="Calibri"/>
              </a:rPr>
              <a:t>,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no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ha cumpl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do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los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ánda</a:t>
            </a:r>
            <a:r>
              <a:rPr sz="1600" spc="-4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es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s</a:t>
            </a:r>
            <a:r>
              <a:rPr sz="1600" spc="-30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able</a:t>
            </a:r>
            <a:r>
              <a:rPr sz="1600" spc="-20" dirty="0">
                <a:latin typeface="Calibri"/>
                <a:cs typeface="Calibri"/>
              </a:rPr>
              <a:t>c</a:t>
            </a:r>
            <a:r>
              <a:rPr sz="1600" spc="-10" dirty="0">
                <a:latin typeface="Calibri"/>
                <a:cs typeface="Calibri"/>
              </a:rPr>
              <a:t>idos.</a:t>
            </a:r>
            <a:endParaRPr sz="1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9000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966" y="1097981"/>
            <a:ext cx="8288068" cy="466203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2430" y="6058495"/>
            <a:ext cx="2848969" cy="58944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8" b="11907"/>
          <a:stretch/>
        </p:blipFill>
        <p:spPr>
          <a:xfrm>
            <a:off x="0" y="5625960"/>
            <a:ext cx="2439605" cy="102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1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5"/>
          <p:cNvSpPr txBox="1"/>
          <p:nvPr/>
        </p:nvSpPr>
        <p:spPr>
          <a:xfrm>
            <a:off x="3388256" y="1296632"/>
            <a:ext cx="7647298" cy="439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300" spc="-1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Di</a:t>
            </a:r>
            <a:r>
              <a:rPr sz="1300" b="1" spc="-25" dirty="0">
                <a:latin typeface="Arial "/>
                <a:cs typeface="Calibri"/>
              </a:rPr>
              <a:t>r</a:t>
            </a:r>
            <a:r>
              <a:rPr sz="1300" b="1" spc="-5" dirty="0">
                <a:latin typeface="Arial "/>
                <a:cs typeface="Calibri"/>
              </a:rPr>
              <a:t>ecci</a:t>
            </a:r>
            <a:r>
              <a:rPr sz="1300" b="1" dirty="0">
                <a:latin typeface="Arial "/>
                <a:cs typeface="Calibri"/>
              </a:rPr>
              <a:t>ó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-20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c</a:t>
            </a:r>
            <a:r>
              <a:rPr sz="1300" b="1" spc="-10" dirty="0">
                <a:latin typeface="Arial "/>
                <a:cs typeface="Calibri"/>
              </a:rPr>
              <a:t>ion</a:t>
            </a:r>
            <a:r>
              <a:rPr sz="1300" b="1" spc="-15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l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6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B</a:t>
            </a:r>
            <a:r>
              <a:rPr sz="1300" b="1" spc="-5" dirty="0">
                <a:latin typeface="Arial "/>
                <a:cs typeface="Calibri"/>
              </a:rPr>
              <a:t>o</a:t>
            </a:r>
            <a:r>
              <a:rPr sz="1300" b="1" spc="-10" dirty="0">
                <a:latin typeface="Arial "/>
                <a:cs typeface="Calibri"/>
              </a:rPr>
              <a:t>mbe</a:t>
            </a:r>
            <a:r>
              <a:rPr sz="1300" b="1" spc="-15" dirty="0">
                <a:latin typeface="Arial "/>
                <a:cs typeface="Calibri"/>
              </a:rPr>
              <a:t>r</a:t>
            </a:r>
            <a:r>
              <a:rPr sz="1300" b="1" spc="-10" dirty="0">
                <a:latin typeface="Arial "/>
                <a:cs typeface="Calibri"/>
              </a:rPr>
              <a:t>os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70" dirty="0">
                <a:latin typeface="Arial "/>
                <a:cs typeface="Calibri"/>
              </a:rPr>
              <a:t> </a:t>
            </a:r>
            <a:r>
              <a:rPr sz="1300" b="1" spc="-5" dirty="0">
                <a:latin typeface="Arial "/>
                <a:cs typeface="Calibri"/>
              </a:rPr>
              <a:t>Colo</a:t>
            </a:r>
            <a:r>
              <a:rPr sz="1300" b="1" spc="-10" dirty="0">
                <a:latin typeface="Arial "/>
                <a:cs typeface="Calibri"/>
              </a:rPr>
              <a:t>mb</a:t>
            </a:r>
            <a:r>
              <a:rPr sz="1300" b="1" dirty="0">
                <a:latin typeface="Arial "/>
                <a:cs typeface="Calibri"/>
              </a:rPr>
              <a:t>i</a:t>
            </a:r>
            <a:r>
              <a:rPr sz="1300" b="1" spc="-10" dirty="0">
                <a:latin typeface="Arial "/>
                <a:cs typeface="Calibri"/>
              </a:rPr>
              <a:t>a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ns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mo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eje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mpor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an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esa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ollo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nci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es,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indar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 err="1">
                <a:latin typeface="Arial "/>
                <a:cs typeface="Calibri"/>
              </a:rPr>
              <a:t>c</a:t>
            </a:r>
            <a:r>
              <a:rPr sz="1300" spc="-10" dirty="0" err="1">
                <a:latin typeface="Arial "/>
                <a:cs typeface="Calibri"/>
              </a:rPr>
              <a:t>alidad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 smtClean="0">
                <a:latin typeface="Arial "/>
                <a:cs typeface="Calibri"/>
              </a:rPr>
              <a:t>a</a:t>
            </a:r>
            <a:r>
              <a:rPr lang="es-CO" sz="1300" spc="-10" dirty="0" smtClean="0">
                <a:latin typeface="Arial "/>
                <a:cs typeface="Calibri"/>
              </a:rPr>
              <a:t> </a:t>
            </a:r>
            <a:r>
              <a:rPr sz="1300" spc="-10" dirty="0" err="1" smtClean="0">
                <a:latin typeface="Arial "/>
                <a:cs typeface="Calibri"/>
              </a:rPr>
              <a:t>nue</a:t>
            </a:r>
            <a:r>
              <a:rPr sz="1300" spc="-20" dirty="0" err="1" smtClean="0">
                <a:latin typeface="Arial "/>
                <a:cs typeface="Calibri"/>
              </a:rPr>
              <a:t>s</a:t>
            </a:r>
            <a:r>
              <a:rPr sz="1300" spc="-5" dirty="0" err="1" smtClean="0">
                <a:latin typeface="Arial "/>
                <a:cs typeface="Calibri"/>
              </a:rPr>
              <a:t>t</a:t>
            </a:r>
            <a:r>
              <a:rPr sz="1300" spc="-30" dirty="0" err="1" smtClean="0">
                <a:latin typeface="Arial "/>
                <a:cs typeface="Calibri"/>
              </a:rPr>
              <a:t>r</a:t>
            </a:r>
            <a:r>
              <a:rPr sz="1300" spc="-10" dirty="0" err="1" smtClean="0">
                <a:latin typeface="Arial "/>
                <a:cs typeface="Calibri"/>
              </a:rPr>
              <a:t>os</a:t>
            </a:r>
            <a:r>
              <a:rPr sz="1300" spc="2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usuarios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que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sea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apaz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esponder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sus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esidades,</a:t>
            </a:r>
            <a:r>
              <a:rPr sz="1300" spc="45" dirty="0">
                <a:latin typeface="Arial "/>
                <a:cs typeface="Calibri"/>
              </a:rPr>
              <a:t> </a:t>
            </a:r>
            <a:r>
              <a:rPr sz="1300" spc="-35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xpec</a:t>
            </a:r>
            <a:r>
              <a:rPr sz="1300" spc="-25" dirty="0">
                <a:latin typeface="Arial "/>
                <a:cs typeface="Calibri"/>
              </a:rPr>
              <a:t>ta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25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eses</a:t>
            </a:r>
            <a:r>
              <a:rPr sz="1300" dirty="0">
                <a:latin typeface="Arial "/>
                <a:cs typeface="Calibri"/>
              </a:rPr>
              <a:t>.</a:t>
            </a:r>
          </a:p>
          <a:p>
            <a:pPr marL="12700" marR="6350" algn="just">
              <a:lnSpc>
                <a:spcPct val="100000"/>
              </a:lnSpc>
            </a:pP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senti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35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ale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dirty="0" err="1">
                <a:latin typeface="Arial "/>
                <a:cs typeface="Calibri"/>
              </a:rPr>
              <a:t>n</a:t>
            </a:r>
            <a:r>
              <a:rPr sz="1300" spc="-10" dirty="0" err="1">
                <a:latin typeface="Arial "/>
                <a:cs typeface="Calibri"/>
              </a:rPr>
              <a:t>u</a:t>
            </a:r>
            <a:r>
              <a:rPr sz="1300" spc="-5" dirty="0" err="1">
                <a:latin typeface="Arial "/>
                <a:cs typeface="Calibri"/>
              </a:rPr>
              <a:t>es</a:t>
            </a:r>
            <a:r>
              <a:rPr sz="1300" dirty="0" err="1">
                <a:latin typeface="Arial "/>
                <a:cs typeface="Calibri"/>
              </a:rPr>
              <a:t>t</a:t>
            </a:r>
            <a:r>
              <a:rPr sz="1300" spc="-30" dirty="0" err="1">
                <a:latin typeface="Arial "/>
                <a:cs typeface="Calibri"/>
              </a:rPr>
              <a:t>r</a:t>
            </a:r>
            <a:r>
              <a:rPr sz="1300" spc="-10" dirty="0" err="1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lang="es-CO" sz="1300" spc="-10" dirty="0">
                <a:latin typeface="Arial "/>
                <a:cs typeface="Calibri"/>
              </a:rPr>
              <a:t>E</a:t>
            </a:r>
            <a:r>
              <a:rPr sz="1300" spc="-5" dirty="0" err="1" smtClean="0">
                <a:latin typeface="Arial "/>
                <a:cs typeface="Calibri"/>
              </a:rPr>
              <a:t>ntida</a:t>
            </a:r>
            <a:r>
              <a:rPr sz="1300" spc="-10" dirty="0" err="1" smtClean="0">
                <a:latin typeface="Arial "/>
                <a:cs typeface="Calibri"/>
              </a:rPr>
              <a:t>d</a:t>
            </a:r>
            <a:r>
              <a:rPr sz="1300" spc="9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ma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ción,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lang="es-CO" sz="1300" spc="80" dirty="0" smtClean="0">
                <a:latin typeface="Arial "/>
                <a:cs typeface="Calibri"/>
              </a:rPr>
              <a:t>se </a:t>
            </a:r>
            <a:r>
              <a:rPr sz="1300" dirty="0" err="1" smtClean="0">
                <a:latin typeface="Arial "/>
                <a:cs typeface="Calibri"/>
              </a:rPr>
              <a:t>a</a:t>
            </a:r>
            <a:r>
              <a:rPr sz="1300" spc="-5" dirty="0" err="1" smtClean="0">
                <a:latin typeface="Arial "/>
                <a:cs typeface="Calibri"/>
              </a:rPr>
              <a:t>pli</a:t>
            </a:r>
            <a:r>
              <a:rPr sz="1300" spc="-20" dirty="0" err="1" smtClean="0">
                <a:latin typeface="Arial "/>
                <a:cs typeface="Calibri"/>
              </a:rPr>
              <a:t>c</a:t>
            </a:r>
            <a:r>
              <a:rPr sz="1300" spc="-10" dirty="0" err="1" smtClean="0">
                <a:latin typeface="Arial "/>
                <a:cs typeface="Calibri"/>
              </a:rPr>
              <a:t>ó</a:t>
            </a:r>
            <a:r>
              <a:rPr sz="1300" spc="80" dirty="0" smtClean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satis</a:t>
            </a:r>
            <a:r>
              <a:rPr sz="1300" spc="-35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ali</a:t>
            </a:r>
            <a:r>
              <a:rPr sz="1300" spc="-30" dirty="0">
                <a:latin typeface="Arial "/>
                <a:cs typeface="Calibri"/>
              </a:rPr>
              <a:t>z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 g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ado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5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ión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io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impleme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ciones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mejo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ser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 err="1">
                <a:latin typeface="Arial "/>
                <a:cs typeface="Calibri"/>
              </a:rPr>
              <a:t>n</a:t>
            </a:r>
            <a:r>
              <a:rPr sz="1300" spc="-5" dirty="0" err="1">
                <a:latin typeface="Arial "/>
                <a:cs typeface="Calibri"/>
              </a:rPr>
              <a:t>e</a:t>
            </a:r>
            <a:r>
              <a:rPr sz="1300" spc="-10" dirty="0" err="1">
                <a:latin typeface="Arial "/>
                <a:cs typeface="Calibri"/>
              </a:rPr>
              <a:t>c</a:t>
            </a:r>
            <a:r>
              <a:rPr sz="1300" spc="-5" dirty="0" err="1">
                <a:latin typeface="Arial "/>
                <a:cs typeface="Calibri"/>
              </a:rPr>
              <a:t>esario</a:t>
            </a:r>
            <a:r>
              <a:rPr sz="1300" spc="-5" dirty="0" smtClean="0">
                <a:latin typeface="Arial "/>
                <a:cs typeface="Calibri"/>
              </a:rPr>
              <a:t>.</a:t>
            </a:r>
            <a:endParaRPr lang="es-CO" sz="1300" spc="-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endParaRPr lang="es-CO" sz="1300" spc="-5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 GENERALIDADES</a:t>
            </a:r>
          </a:p>
          <a:p>
            <a:pPr marL="12700" algn="just">
              <a:lnSpc>
                <a:spcPct val="100000"/>
              </a:lnSpc>
            </a:pPr>
            <a:endParaRPr lang="es-MX" sz="1300" b="1" spc="-10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1.1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OBJ</a:t>
            </a:r>
            <a:r>
              <a:rPr lang="es-MX" sz="1300" b="1" spc="-5" dirty="0">
                <a:latin typeface="Arial "/>
                <a:cs typeface="Calibri"/>
              </a:rPr>
              <a:t>E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5" dirty="0">
                <a:latin typeface="Arial "/>
                <a:cs typeface="Calibri"/>
              </a:rPr>
              <a:t>I</a:t>
            </a:r>
            <a:r>
              <a:rPr lang="es-MX" sz="1300" b="1" spc="-30" dirty="0">
                <a:latin typeface="Arial "/>
                <a:cs typeface="Calibri"/>
              </a:rPr>
              <a:t>V</a:t>
            </a:r>
            <a:r>
              <a:rPr lang="es-MX" sz="1300" b="1" spc="-10" dirty="0">
                <a:latin typeface="Arial "/>
                <a:cs typeface="Calibri"/>
              </a:rPr>
              <a:t>O</a:t>
            </a:r>
            <a:r>
              <a:rPr lang="es-MX" sz="1300" b="1" spc="-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114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nali</a:t>
            </a:r>
            <a:r>
              <a:rPr lang="es-MX" sz="1300" spc="-30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13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g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5" dirty="0">
                <a:latin typeface="Arial "/>
                <a:cs typeface="Calibri"/>
              </a:rPr>
              <a:t>s</a:t>
            </a:r>
            <a:r>
              <a:rPr lang="es-MX" sz="1300" spc="-2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acción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f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c</a:t>
            </a:r>
            <a:r>
              <a:rPr lang="es-MX" sz="1300" spc="-5" dirty="0" smtClean="0">
                <a:latin typeface="Arial "/>
                <a:cs typeface="Calibri"/>
              </a:rPr>
              <a:t>al</a:t>
            </a:r>
            <a:r>
              <a:rPr lang="es-MX" sz="1300" dirty="0" smtClean="0">
                <a:latin typeface="Arial "/>
                <a:cs typeface="Calibri"/>
              </a:rPr>
              <a:t>i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dirty="0" smtClean="0">
                <a:latin typeface="Arial "/>
                <a:cs typeface="Calibri"/>
              </a:rPr>
              <a:t>a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spc="14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del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i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ección</a:t>
            </a:r>
            <a:r>
              <a:rPr lang="es-MX" sz="1300" spc="14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iona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-25" dirty="0">
                <a:latin typeface="Arial "/>
                <a:cs typeface="Calibri"/>
              </a:rPr>
              <a:t>m</a:t>
            </a:r>
            <a:r>
              <a:rPr lang="es-MX" sz="1300" spc="-10" dirty="0">
                <a:latin typeface="Arial "/>
                <a:cs typeface="Calibri"/>
              </a:rPr>
              <a:t>be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Col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20" dirty="0">
                <a:latin typeface="Arial "/>
                <a:cs typeface="Calibri"/>
              </a:rPr>
              <a:t>m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5" dirty="0">
                <a:latin typeface="Arial "/>
                <a:cs typeface="Calibri"/>
              </a:rPr>
              <a:t>ia,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el </a:t>
            </a:r>
            <a:r>
              <a:rPr lang="es-MX" sz="1300" spc="-10" dirty="0" smtClean="0">
                <a:latin typeface="Arial "/>
                <a:cs typeface="Calibri"/>
              </a:rPr>
              <a:t>p</a:t>
            </a:r>
            <a:r>
              <a:rPr lang="es-MX" sz="1300" spc="-25" dirty="0" smtClean="0">
                <a:latin typeface="Arial "/>
                <a:cs typeface="Calibri"/>
              </a:rPr>
              <a:t>r</a:t>
            </a:r>
            <a:r>
              <a:rPr lang="es-MX" sz="1300" spc="-10" dirty="0" smtClean="0">
                <a:latin typeface="Arial "/>
                <a:cs typeface="Calibri"/>
              </a:rPr>
              <a:t>opósi</a:t>
            </a:r>
            <a:r>
              <a:rPr lang="es-MX" sz="1300" spc="-20" dirty="0" smtClean="0">
                <a:latin typeface="Arial "/>
                <a:cs typeface="Calibri"/>
              </a:rPr>
              <a:t>t</a:t>
            </a:r>
            <a:r>
              <a:rPr lang="es-MX" sz="1300" spc="-10" dirty="0" smtClean="0">
                <a:latin typeface="Arial "/>
                <a:cs typeface="Calibri"/>
              </a:rPr>
              <a:t>o</a:t>
            </a:r>
            <a:r>
              <a:rPr lang="es-MX" sz="1300" spc="3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impleme</a:t>
            </a:r>
            <a:r>
              <a:rPr lang="es-MX" sz="1300" spc="-20" dirty="0">
                <a:latin typeface="Arial "/>
                <a:cs typeface="Calibri"/>
              </a:rPr>
              <a:t>nt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ciones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pa</a:t>
            </a:r>
            <a:r>
              <a:rPr lang="es-MX" sz="1300" spc="-30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 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optimi</a:t>
            </a:r>
            <a:r>
              <a:rPr lang="es-MX" sz="1300" spc="-35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anales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at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al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usua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io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-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ope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er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3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mismos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00"/>
              </a:lnSpc>
              <a:spcBef>
                <a:spcPts val="45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4604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1.2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FECHA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APLICACIÓN</a:t>
            </a:r>
            <a:r>
              <a:rPr lang="es-MX" sz="1300" b="1" spc="4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ENCUESTA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299085" algn="l"/>
              </a:tabLst>
            </a:pPr>
            <a:r>
              <a:rPr lang="es-MX" sz="1300" spc="-15" dirty="0">
                <a:latin typeface="Arial "/>
                <a:cs typeface="Calibri"/>
              </a:rPr>
              <a:t>Meses 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enero, febrero, marzo y abril </a:t>
            </a:r>
            <a:r>
              <a:rPr lang="es-MX" sz="1300" spc="-10" dirty="0" smtClean="0">
                <a:latin typeface="Arial "/>
                <a:cs typeface="Calibri"/>
              </a:rPr>
              <a:t>de</a:t>
            </a:r>
            <a:r>
              <a:rPr lang="es-MX" sz="1300" spc="5" dirty="0" smtClean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2022.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1.3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DISEÑO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25" dirty="0">
                <a:latin typeface="Arial "/>
                <a:cs typeface="Calibri"/>
              </a:rPr>
              <a:t>M</a:t>
            </a:r>
            <a:r>
              <a:rPr lang="es-MX" sz="1300" b="1" spc="-10" dirty="0">
                <a:latin typeface="Arial "/>
                <a:cs typeface="Calibri"/>
              </a:rPr>
              <a:t>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RAL.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15" dirty="0">
                <a:latin typeface="Arial "/>
                <a:cs typeface="Calibri"/>
              </a:rPr>
              <a:t>U</a:t>
            </a:r>
            <a:r>
              <a:rPr lang="es-MX" sz="1300" i="1" spc="-5" dirty="0">
                <a:latin typeface="Arial "/>
                <a:cs typeface="Calibri"/>
              </a:rPr>
              <a:t>nivers</a:t>
            </a:r>
            <a:r>
              <a:rPr lang="es-MX" sz="1300" i="1" spc="-15" dirty="0">
                <a:latin typeface="Arial "/>
                <a:cs typeface="Calibri"/>
              </a:rPr>
              <a:t>o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1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sona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tu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al,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jur</a:t>
            </a:r>
            <a:r>
              <a:rPr lang="es-MX" sz="1300" dirty="0">
                <a:latin typeface="Arial "/>
                <a:cs typeface="Calibri"/>
              </a:rPr>
              <a:t>í</a:t>
            </a:r>
            <a:r>
              <a:rPr lang="es-MX" sz="1300" spc="-5" dirty="0">
                <a:latin typeface="Arial "/>
                <a:cs typeface="Calibri"/>
              </a:rPr>
              <a:t>di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5" dirty="0">
                <a:latin typeface="Arial "/>
                <a:cs typeface="Calibri"/>
              </a:rPr>
              <a:t>a,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tida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es</a:t>
            </a:r>
            <a:r>
              <a:rPr lang="es-MX" sz="1300" spc="40" dirty="0">
                <a:latin typeface="Arial "/>
                <a:cs typeface="Calibri"/>
              </a:rPr>
              <a:t> </a:t>
            </a:r>
            <a:r>
              <a:rPr lang="es-MX" sz="1300" spc="40" dirty="0" smtClean="0">
                <a:latin typeface="Arial "/>
                <a:cs typeface="Calibri"/>
              </a:rPr>
              <a:t>Bomberiles, Públicas y </a:t>
            </a:r>
            <a:r>
              <a:rPr lang="es-MX" sz="1300" spc="-5" dirty="0" smtClean="0">
                <a:latin typeface="Arial "/>
                <a:cs typeface="Calibri"/>
              </a:rPr>
              <a:t>Territoriales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marL="299085" marR="69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30" dirty="0">
                <a:latin typeface="Arial "/>
                <a:cs typeface="Calibri"/>
              </a:rPr>
              <a:t>R</a:t>
            </a:r>
            <a:r>
              <a:rPr lang="es-MX" sz="1300" i="1" spc="-10" dirty="0">
                <a:latin typeface="Arial "/>
                <a:cs typeface="Calibri"/>
              </a:rPr>
              <a:t>e</a:t>
            </a:r>
            <a:r>
              <a:rPr lang="es-MX" sz="1300" i="1" spc="-5" dirty="0">
                <a:latin typeface="Arial "/>
                <a:cs typeface="Calibri"/>
              </a:rPr>
              <a:t>p</a:t>
            </a:r>
            <a:r>
              <a:rPr lang="es-MX" sz="1300" i="1" spc="-10" dirty="0">
                <a:latin typeface="Arial "/>
                <a:cs typeface="Calibri"/>
              </a:rPr>
              <a:t>res</a:t>
            </a:r>
            <a:r>
              <a:rPr lang="es-MX" sz="1300" i="1" spc="-20" dirty="0">
                <a:latin typeface="Arial "/>
                <a:cs typeface="Calibri"/>
              </a:rPr>
              <a:t>en</a:t>
            </a:r>
            <a:r>
              <a:rPr lang="es-MX" sz="1300" i="1" spc="-35" dirty="0">
                <a:latin typeface="Arial "/>
                <a:cs typeface="Calibri"/>
              </a:rPr>
              <a:t>t</a:t>
            </a:r>
            <a:r>
              <a:rPr lang="es-MX" sz="1300" i="1" spc="-5" dirty="0">
                <a:latin typeface="Arial "/>
                <a:cs typeface="Calibri"/>
              </a:rPr>
              <a:t>ativi</a:t>
            </a:r>
            <a:r>
              <a:rPr lang="es-MX" sz="1300" i="1" spc="-15" dirty="0">
                <a:latin typeface="Arial "/>
                <a:cs typeface="Calibri"/>
              </a:rPr>
              <a:t>d</a:t>
            </a:r>
            <a:r>
              <a:rPr lang="es-MX" sz="1300" i="1" spc="-20" dirty="0">
                <a:latin typeface="Arial "/>
                <a:cs typeface="Calibri"/>
              </a:rPr>
              <a:t>a</a:t>
            </a:r>
            <a:r>
              <a:rPr lang="es-MX" sz="1300" i="1" dirty="0">
                <a:latin typeface="Arial "/>
                <a:cs typeface="Calibri"/>
              </a:rPr>
              <a:t>d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5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3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u</a:t>
            </a:r>
            <a:r>
              <a:rPr lang="es-MX" sz="1300" spc="-5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10" dirty="0">
                <a:latin typeface="Arial "/>
                <a:cs typeface="Calibri"/>
              </a:rPr>
              <a:t>tas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1</a:t>
            </a:r>
            <a:r>
              <a:rPr lang="es-MX" sz="1300" spc="-10" dirty="0">
                <a:latin typeface="Arial "/>
                <a:cs typeface="Calibri"/>
              </a:rPr>
              <a:t>0</a:t>
            </a:r>
            <a:r>
              <a:rPr lang="es-MX" sz="1300" spc="-5" dirty="0">
                <a:latin typeface="Arial "/>
                <a:cs typeface="Calibri"/>
              </a:rPr>
              <a:t>0</a:t>
            </a:r>
            <a:r>
              <a:rPr lang="es-MX" sz="1300" spc="-10" dirty="0">
                <a:latin typeface="Arial "/>
                <a:cs typeface="Calibri"/>
              </a:rPr>
              <a:t>%</a:t>
            </a:r>
            <a:r>
              <a:rPr lang="es-MX" sz="1300" spc="5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u</a:t>
            </a:r>
            <a:r>
              <a:rPr lang="es-MX" sz="1300" spc="-10" dirty="0">
                <a:latin typeface="Arial "/>
                <a:cs typeface="Calibri"/>
              </a:rPr>
              <a:t>suar</a:t>
            </a:r>
            <a:r>
              <a:rPr lang="es-MX" sz="1300" dirty="0">
                <a:latin typeface="Arial "/>
                <a:cs typeface="Calibri"/>
              </a:rPr>
              <a:t>io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án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inclu</a:t>
            </a:r>
            <a:r>
              <a:rPr lang="es-MX" sz="1300" spc="5" dirty="0">
                <a:latin typeface="Arial "/>
                <a:cs typeface="Calibri"/>
              </a:rPr>
              <a:t>i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Marco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65" dirty="0" err="1">
                <a:latin typeface="Arial "/>
                <a:cs typeface="Calibri"/>
              </a:rPr>
              <a:t>M</a:t>
            </a:r>
            <a:r>
              <a:rPr lang="es-MX" sz="1300" spc="-10" dirty="0" err="1">
                <a:latin typeface="Arial "/>
                <a:cs typeface="Calibri"/>
              </a:rPr>
              <a:t>uest</a:t>
            </a:r>
            <a:r>
              <a:rPr lang="es-MX" sz="1300" spc="-30" dirty="0" err="1">
                <a:latin typeface="Arial "/>
                <a:cs typeface="Calibri"/>
              </a:rPr>
              <a:t>r</a:t>
            </a:r>
            <a:r>
              <a:rPr lang="es-MX" sz="1300" spc="-5" dirty="0" err="1">
                <a:latin typeface="Arial "/>
                <a:cs typeface="Calibri"/>
              </a:rPr>
              <a:t>al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spc="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3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-5" dirty="0">
                <a:latin typeface="Arial "/>
                <a:cs typeface="Calibri"/>
              </a:rPr>
              <a:t> 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odu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20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ados.</a:t>
            </a:r>
            <a:endParaRPr lang="es-MX" sz="1300" dirty="0">
              <a:latin typeface="Arial "/>
              <a:cs typeface="Calibri"/>
            </a:endParaRPr>
          </a:p>
          <a:p>
            <a:pPr marL="12700" marR="6350">
              <a:lnSpc>
                <a:spcPct val="100000"/>
              </a:lnSpc>
            </a:pPr>
            <a:endParaRPr sz="1300" dirty="0">
              <a:latin typeface="+mj-lt"/>
              <a:cs typeface="Calibri"/>
            </a:endParaRPr>
          </a:p>
        </p:txBody>
      </p:sp>
      <p:sp>
        <p:nvSpPr>
          <p:cNvPr id="4" name="object 5"/>
          <p:cNvSpPr txBox="1"/>
          <p:nvPr/>
        </p:nvSpPr>
        <p:spPr>
          <a:xfrm>
            <a:off x="3388256" y="410067"/>
            <a:ext cx="7647298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000" b="1" spc="-10" dirty="0" smtClean="0">
                <a:latin typeface="Arial Black" panose="020B0A04020102020204" pitchFamily="34" charset="0"/>
                <a:cs typeface="Calibri"/>
              </a:rPr>
              <a:t>INFORME ENCUESTA DE SATISFACCIÓN AL USUARIO </a:t>
            </a:r>
            <a:r>
              <a:rPr lang="es-CO" sz="2000" b="1" spc="-10" dirty="0" smtClean="0">
                <a:latin typeface="Arial Black" panose="020B0A04020102020204" pitchFamily="34" charset="0"/>
                <a:cs typeface="Calibri"/>
              </a:rPr>
              <a:t>PRIMER </a:t>
            </a:r>
            <a:r>
              <a:rPr lang="es-CO" sz="2000" b="1" spc="-10" dirty="0" smtClean="0">
                <a:latin typeface="Arial Black" panose="020B0A04020102020204" pitchFamily="34" charset="0"/>
                <a:cs typeface="Calibri"/>
              </a:rPr>
              <a:t>CUATRIMESTRE AÑO </a:t>
            </a:r>
            <a:r>
              <a:rPr lang="es-CO" sz="2000" b="1" spc="-10" dirty="0" smtClean="0">
                <a:latin typeface="Arial Black" panose="020B0A04020102020204" pitchFamily="34" charset="0"/>
                <a:cs typeface="Calibri"/>
              </a:rPr>
              <a:t>2022</a:t>
            </a:r>
            <a:endParaRPr sz="2000" b="1" spc="-10" dirty="0">
              <a:latin typeface="Arial Black" panose="020B0A0402010202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58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76282" y="542041"/>
            <a:ext cx="8668871" cy="263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350" algn="just">
              <a:lnSpc>
                <a:spcPct val="90000"/>
              </a:lnSpc>
            </a:pPr>
            <a:r>
              <a:rPr lang="es-MX" b="1" i="1" spc="-150" dirty="0">
                <a:latin typeface="Arial "/>
                <a:cs typeface="Calibri"/>
              </a:rPr>
              <a:t>T</a:t>
            </a:r>
            <a:r>
              <a:rPr lang="es-MX" b="1" i="1" dirty="0">
                <a:latin typeface="Arial "/>
                <a:cs typeface="Calibri"/>
              </a:rPr>
              <a:t>amaño</a:t>
            </a:r>
            <a:r>
              <a:rPr lang="es-MX" b="1" i="1" spc="55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de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la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Mue</a:t>
            </a:r>
            <a:r>
              <a:rPr lang="es-MX" b="1" i="1" spc="-35" dirty="0">
                <a:latin typeface="Arial "/>
                <a:cs typeface="Calibri"/>
              </a:rPr>
              <a:t>s</a:t>
            </a:r>
            <a:r>
              <a:rPr lang="es-MX" b="1" i="1" dirty="0">
                <a:latin typeface="Arial "/>
                <a:cs typeface="Calibri"/>
              </a:rPr>
              <a:t>tr</a:t>
            </a:r>
            <a:r>
              <a:rPr lang="es-MX" b="1" i="1" spc="5" dirty="0">
                <a:latin typeface="Arial "/>
                <a:cs typeface="Calibri"/>
              </a:rPr>
              <a:t>a</a:t>
            </a:r>
            <a:r>
              <a:rPr lang="es-MX" b="1" dirty="0">
                <a:latin typeface="Arial "/>
                <a:cs typeface="Calibri"/>
              </a:rPr>
              <a:t>:</a:t>
            </a:r>
            <a:r>
              <a:rPr lang="es-MX" b="1" spc="55" dirty="0">
                <a:latin typeface="Arial "/>
                <a:cs typeface="Calibri"/>
              </a:rPr>
              <a:t> </a:t>
            </a:r>
            <a:r>
              <a:rPr lang="es-MX" dirty="0" smtClean="0">
                <a:latin typeface="Arial "/>
                <a:cs typeface="Calibri"/>
              </a:rPr>
              <a:t>La</a:t>
            </a:r>
            <a:r>
              <a:rPr lang="es-MX" spc="60" dirty="0" smtClean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4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qu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aci</a:t>
            </a:r>
            <a:r>
              <a:rPr lang="es-MX" spc="-10" dirty="0">
                <a:latin typeface="Arial "/>
                <a:cs typeface="Calibri"/>
              </a:rPr>
              <a:t>ó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6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cue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tis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acción</a:t>
            </a:r>
            <a:r>
              <a:rPr lang="es-MX" spc="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-5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da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: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ri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acceden a los servicios de la DNBC los cuales son: Entidades Bomberiles, publicas, territoriales, personas natural y jurídica que accedieron a los servicios a través del chat institucional, correo electrónico, atención telefónica y presencial, buzón de sugerencias y correspondencia certificada.</a:t>
            </a:r>
          </a:p>
          <a:p>
            <a:pPr>
              <a:lnSpc>
                <a:spcPts val="1000"/>
              </a:lnSpc>
              <a:spcBef>
                <a:spcPts val="20"/>
              </a:spcBef>
            </a:pPr>
            <a:endParaRPr lang="es-MX" sz="1050" dirty="0">
              <a:latin typeface="Arial "/>
            </a:endParaRPr>
          </a:p>
          <a:p>
            <a:pPr marL="12700" marR="6985" algn="just">
              <a:lnSpc>
                <a:spcPts val="1839"/>
              </a:lnSpc>
            </a:pP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b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se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so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al,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</a:t>
            </a:r>
            <a:r>
              <a:rPr lang="es-MX" dirty="0">
                <a:latin typeface="Arial "/>
                <a:cs typeface="Calibri"/>
              </a:rPr>
              <a:t>ie</a:t>
            </a:r>
            <a:r>
              <a:rPr lang="es-MX" spc="-3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 smtClean="0">
                <a:latin typeface="Arial "/>
                <a:cs typeface="Calibri"/>
              </a:rPr>
              <a:t>832</a:t>
            </a:r>
            <a:r>
              <a:rPr lang="es-MX" spc="130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ios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es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lo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160" dirty="0" smtClean="0">
                <a:latin typeface="Arial "/>
                <a:cs typeface="Calibri"/>
              </a:rPr>
              <a:t>81</a:t>
            </a:r>
            <a:r>
              <a:rPr lang="es-MX" spc="155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diligenciaron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el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,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ú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9</a:t>
            </a:r>
            <a:r>
              <a:rPr lang="es-MX" dirty="0" smtClean="0">
                <a:latin typeface="Arial "/>
                <a:cs typeface="Calibri"/>
              </a:rPr>
              <a:t>%</a:t>
            </a:r>
            <a:r>
              <a:rPr lang="es-MX" spc="40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ome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io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en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endi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spc="-20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anal</a:t>
            </a:r>
            <a:r>
              <a:rPr lang="es-MX" spc="5" dirty="0">
                <a:latin typeface="Arial "/>
                <a:cs typeface="Calibri"/>
              </a:rPr>
              <a:t>e</a:t>
            </a:r>
            <a:r>
              <a:rPr lang="es-MX" spc="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98402"/>
              </p:ext>
            </p:extLst>
          </p:nvPr>
        </p:nvGraphicFramePr>
        <p:xfrm>
          <a:off x="3491379" y="3738003"/>
          <a:ext cx="4025900" cy="15335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1743372130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5865539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Naturaleza </a:t>
                      </a:r>
                      <a:r>
                        <a:rPr lang="es-MX" sz="1100" b="1" u="none" strike="noStrike" dirty="0" err="1">
                          <a:effectLst/>
                        </a:rPr>
                        <a:t>Juridica</a:t>
                      </a:r>
                      <a:r>
                        <a:rPr lang="es-MX" sz="1100" b="1" u="none" strike="noStrike" dirty="0">
                          <a:effectLst/>
                        </a:rPr>
                        <a:t> del Peticionario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75168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Entidad Bomberil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12276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Entidad Pública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3315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Entidad Territorial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79399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Persona Jurídica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7789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Persona Natural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30697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81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553349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96854"/>
              </p:ext>
            </p:extLst>
          </p:nvPr>
        </p:nvGraphicFramePr>
        <p:xfrm>
          <a:off x="7727577" y="3262422"/>
          <a:ext cx="3917576" cy="2089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68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766159"/>
            <a:ext cx="8668871" cy="4601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-15" dirty="0">
                <a:latin typeface="Arial "/>
                <a:cs typeface="Calibri"/>
              </a:rPr>
              <a:t>1</a:t>
            </a:r>
            <a:r>
              <a:rPr lang="en-US" b="1" dirty="0">
                <a:latin typeface="Arial "/>
                <a:cs typeface="Calibri"/>
              </a:rPr>
              <a:t>.</a:t>
            </a:r>
            <a:r>
              <a:rPr lang="en-US" b="1" spc="-10" dirty="0">
                <a:latin typeface="Arial "/>
                <a:cs typeface="Calibri"/>
              </a:rPr>
              <a:t>4</a:t>
            </a:r>
            <a:r>
              <a:rPr lang="en-US" b="1" spc="5" dirty="0">
                <a:latin typeface="Arial "/>
                <a:cs typeface="Calibri"/>
              </a:rPr>
              <a:t> </a:t>
            </a:r>
            <a:r>
              <a:rPr lang="en-US" b="1" spc="-15" dirty="0">
                <a:latin typeface="Arial "/>
                <a:cs typeface="Calibri"/>
              </a:rPr>
              <a:t>MÉ</a:t>
            </a:r>
            <a:r>
              <a:rPr lang="en-US" b="1" spc="-60" dirty="0">
                <a:latin typeface="Arial "/>
                <a:cs typeface="Calibri"/>
              </a:rPr>
              <a:t>T</a:t>
            </a:r>
            <a:r>
              <a:rPr lang="en-US" b="1" spc="-15" dirty="0">
                <a:latin typeface="Arial "/>
                <a:cs typeface="Calibri"/>
              </a:rPr>
              <a:t>ODO</a:t>
            </a:r>
            <a:r>
              <a:rPr lang="en-US" b="1" spc="2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DE</a:t>
            </a:r>
            <a:r>
              <a:rPr lang="en-US" b="1" spc="-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E</a:t>
            </a:r>
            <a:r>
              <a:rPr lang="en-US" b="1" spc="-90" dirty="0">
                <a:latin typeface="Arial "/>
                <a:cs typeface="Calibri"/>
              </a:rPr>
              <a:t>V</a:t>
            </a:r>
            <a:r>
              <a:rPr lang="en-US" b="1" spc="-10" dirty="0">
                <a:latin typeface="Arial "/>
                <a:cs typeface="Calibri"/>
              </a:rPr>
              <a:t>A</a:t>
            </a:r>
            <a:r>
              <a:rPr lang="en-US" b="1" spc="-50" dirty="0">
                <a:latin typeface="Arial "/>
                <a:cs typeface="Calibri"/>
              </a:rPr>
              <a:t>L</a:t>
            </a:r>
            <a:r>
              <a:rPr lang="en-US" b="1" spc="-65" dirty="0">
                <a:latin typeface="Arial "/>
                <a:cs typeface="Calibri"/>
              </a:rPr>
              <a:t>U</a:t>
            </a:r>
            <a:r>
              <a:rPr lang="en-US" b="1" spc="-3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C</a:t>
            </a:r>
            <a:r>
              <a:rPr lang="en-US" b="1" spc="-20" dirty="0">
                <a:latin typeface="Arial "/>
                <a:cs typeface="Calibri"/>
              </a:rPr>
              <a:t>I</a:t>
            </a:r>
            <a:r>
              <a:rPr lang="en-US" b="1" spc="-15" dirty="0">
                <a:latin typeface="Arial "/>
                <a:cs typeface="Calibri"/>
              </a:rPr>
              <a:t>Ó</a:t>
            </a:r>
            <a:r>
              <a:rPr lang="en-US" b="1" spc="-5" dirty="0">
                <a:latin typeface="Arial "/>
                <a:cs typeface="Calibri"/>
              </a:rPr>
              <a:t>N:</a:t>
            </a:r>
            <a:endParaRPr lang="en-US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b="1" spc="5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r>
              <a:rPr lang="es-MX" spc="-10" dirty="0">
                <a:latin typeface="Arial "/>
                <a:cs typeface="Calibri"/>
              </a:rPr>
              <a:t>Según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20" dirty="0">
                <a:latin typeface="Arial "/>
                <a:cs typeface="Calibri"/>
              </a:rPr>
              <a:t>at</a:t>
            </a:r>
            <a:r>
              <a:rPr lang="es-MX" spc="-10" dirty="0">
                <a:latin typeface="Arial "/>
                <a:cs typeface="Calibri"/>
              </a:rPr>
              <a:t>ég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In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itu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onal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con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2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opósi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c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aje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</a:t>
            </a:r>
            <a:r>
              <a:rPr lang="es-MX" spc="-5" dirty="0">
                <a:latin typeface="Arial "/>
                <a:cs typeface="Calibri"/>
              </a:rPr>
              <a:t>n,</a:t>
            </a:r>
            <a:r>
              <a:rPr lang="es-MX" spc="-10" dirty="0">
                <a:latin typeface="Arial "/>
                <a:cs typeface="Calibri"/>
              </a:rPr>
              <a:t> implem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acciones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a,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0" dirty="0" smtClean="0">
                <a:latin typeface="Arial "/>
                <a:cs typeface="Calibri"/>
              </a:rPr>
              <a:t>:</a:t>
            </a:r>
          </a:p>
          <a:p>
            <a:pPr marL="12700" marR="6350" algn="just">
              <a:lnSpc>
                <a:spcPct val="90000"/>
              </a:lnSpc>
            </a:pPr>
            <a:endParaRPr lang="es-MX" spc="-10" dirty="0">
              <a:latin typeface="Arial "/>
              <a:cs typeface="Calibri"/>
            </a:endParaRPr>
          </a:p>
          <a:p>
            <a:pPr marL="413384" marR="7620" indent="-401320" algn="just">
              <a:lnSpc>
                <a:spcPct val="100099"/>
              </a:lnSpc>
              <a:buFont typeface="Calibri"/>
              <a:buAutoNum type="romanUcPeriod"/>
              <a:tabLst>
                <a:tab pos="413384" algn="l"/>
              </a:tabLst>
            </a:pP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35" dirty="0">
                <a:latin typeface="Arial "/>
                <a:cs typeface="Calibri"/>
              </a:rPr>
              <a:t>a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abi</a:t>
            </a:r>
            <a:r>
              <a:rPr lang="es-MX" spc="-15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gu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sup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io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Muy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Bu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eno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≥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0%</a:t>
            </a:r>
            <a:r>
              <a:rPr lang="es-MX" spc="-10" dirty="0">
                <a:latin typeface="Arial "/>
                <a:cs typeface="Calibri"/>
              </a:rPr>
              <a:t>)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impleme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acción,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5" dirty="0">
                <a:latin typeface="Arial "/>
                <a:cs typeface="Calibri"/>
              </a:rPr>
              <a:t> se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á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decis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ón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Subdi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20" dirty="0">
                <a:latin typeface="Arial "/>
                <a:cs typeface="Calibri"/>
              </a:rPr>
              <a:t>at</a:t>
            </a:r>
            <a:r>
              <a:rPr lang="es-MX" spc="-10" dirty="0">
                <a:latin typeface="Arial "/>
                <a:cs typeface="Calibri"/>
              </a:rPr>
              <a:t>ég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5" dirty="0">
                <a:latin typeface="Arial "/>
                <a:cs typeface="Calibri"/>
              </a:rPr>
              <a:t>oo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nación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bomb</a:t>
            </a:r>
            <a:r>
              <a:rPr lang="es-MX" spc="-5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il,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le</a:t>
            </a:r>
            <a:r>
              <a:rPr lang="es-MX" spc="-2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j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 pa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aquel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as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cu</a:t>
            </a:r>
            <a:r>
              <a:rPr lang="es-MX" spc="-40" dirty="0">
                <a:latin typeface="Arial "/>
                <a:cs typeface="Calibri"/>
              </a:rPr>
              <a:t>y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e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uación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por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encima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1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.</a:t>
            </a:r>
            <a:endParaRPr lang="es-MX" dirty="0">
              <a:latin typeface="Arial "/>
              <a:cs typeface="Calibri"/>
            </a:endParaRPr>
          </a:p>
          <a:p>
            <a:pPr>
              <a:lnSpc>
                <a:spcPts val="900"/>
              </a:lnSpc>
              <a:spcBef>
                <a:spcPts val="19"/>
              </a:spcBef>
              <a:buFont typeface="Calibri"/>
              <a:buAutoNum type="romanUcPeriod"/>
            </a:pPr>
            <a:endParaRPr lang="es-MX" sz="1000" dirty="0">
              <a:latin typeface="Arial "/>
            </a:endParaRPr>
          </a:p>
          <a:p>
            <a:pPr>
              <a:lnSpc>
                <a:spcPts val="1000"/>
              </a:lnSpc>
              <a:buFont typeface="Calibri"/>
              <a:buAutoNum type="romanUcPeriod"/>
            </a:pPr>
            <a:endParaRPr lang="es-MX" sz="1050" dirty="0">
              <a:latin typeface="Arial "/>
            </a:endParaRPr>
          </a:p>
          <a:p>
            <a:pPr marL="413384" marR="6350" indent="-401320" algn="just">
              <a:lnSpc>
                <a:spcPct val="100000"/>
              </a:lnSpc>
              <a:buFont typeface="Calibri"/>
              <a:buAutoNum type="romanUcPeriod"/>
              <a:tabLst>
                <a:tab pos="459105" algn="l"/>
              </a:tabLst>
            </a:pP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ición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ue</a:t>
            </a:r>
            <a:r>
              <a:rPr lang="es-MX" spc="-10" dirty="0">
                <a:latin typeface="Arial "/>
                <a:cs typeface="Calibri"/>
              </a:rPr>
              <a:t>no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‹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80%)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esario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g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 acción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aminados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los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serv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cios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45" dirty="0">
                <a:latin typeface="Arial "/>
                <a:cs typeface="Calibri"/>
              </a:rPr>
              <a:t>/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oduc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según</a:t>
            </a:r>
            <a:r>
              <a:rPr lang="es-MX" dirty="0">
                <a:latin typeface="Arial "/>
                <a:cs typeface="Calibri"/>
              </a:rPr>
              <a:t> 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ifi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ada.</a:t>
            </a:r>
            <a:endParaRPr lang="es-MX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872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1411448" y="388194"/>
            <a:ext cx="10105390" cy="26109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5" dirty="0" smtClean="0">
                <a:latin typeface="Arial "/>
                <a:cs typeface="Calibri"/>
              </a:rPr>
              <a:t>2. </a:t>
            </a:r>
            <a:r>
              <a:rPr lang="en-US" b="1" spc="-15" dirty="0" smtClean="0">
                <a:latin typeface="Arial "/>
                <a:cs typeface="Calibri"/>
              </a:rPr>
              <a:t>RESULTADOS</a:t>
            </a:r>
            <a:r>
              <a:rPr lang="en-US" b="1" spc="-5" dirty="0" smtClean="0">
                <a:latin typeface="Arial "/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</a:pPr>
            <a:endParaRPr lang="es-CO" b="1" spc="-5" dirty="0">
              <a:latin typeface="Arial "/>
              <a:cs typeface="Calibri"/>
            </a:endParaRPr>
          </a:p>
          <a:p>
            <a:pPr marL="12700"/>
            <a:r>
              <a:rPr lang="en-US" sz="1600" b="1" spc="5" dirty="0">
                <a:latin typeface="Arial "/>
                <a:cs typeface="Calibri"/>
              </a:rPr>
              <a:t>2. </a:t>
            </a:r>
            <a:r>
              <a:rPr lang="en-US" sz="1600" b="1" spc="-15" dirty="0" smtClean="0">
                <a:latin typeface="Arial "/>
                <a:cs typeface="Calibri"/>
              </a:rPr>
              <a:t>CANALES DE ATENCIÓN MÁS FRECUENTES: </a:t>
            </a:r>
            <a:endParaRPr lang="en-US" sz="1600" dirty="0">
              <a:latin typeface="Arial 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1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sz="5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1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600" spc="-15" dirty="0" smtClean="0">
                <a:latin typeface="Arial "/>
                <a:cs typeface="Calibri"/>
              </a:rPr>
              <a:t>L</a:t>
            </a:r>
            <a:r>
              <a:rPr sz="1600" spc="-10" dirty="0" smtClean="0">
                <a:latin typeface="Arial "/>
                <a:cs typeface="Calibri"/>
              </a:rPr>
              <a:t>a</a:t>
            </a:r>
            <a:r>
              <a:rPr sz="1600" spc="20" dirty="0" smtClean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Di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5" dirty="0">
                <a:latin typeface="Arial "/>
                <a:cs typeface="Calibri"/>
              </a:rPr>
              <a:t>ecci</a:t>
            </a:r>
            <a:r>
              <a:rPr sz="1600" b="1" dirty="0">
                <a:latin typeface="Arial "/>
                <a:cs typeface="Calibri"/>
              </a:rPr>
              <a:t>ó</a:t>
            </a:r>
            <a:r>
              <a:rPr sz="1600" b="1" spc="-10" dirty="0">
                <a:latin typeface="Arial "/>
                <a:cs typeface="Calibri"/>
              </a:rPr>
              <a:t>n</a:t>
            </a:r>
            <a:r>
              <a:rPr sz="1600" b="1" spc="2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Nacio</a:t>
            </a:r>
            <a:r>
              <a:rPr sz="1600" b="1" dirty="0">
                <a:latin typeface="Arial "/>
                <a:cs typeface="Calibri"/>
              </a:rPr>
              <a:t>n</a:t>
            </a:r>
            <a:r>
              <a:rPr sz="1600" b="1" spc="-15" dirty="0">
                <a:latin typeface="Arial "/>
                <a:cs typeface="Calibri"/>
              </a:rPr>
              <a:t>a</a:t>
            </a:r>
            <a:r>
              <a:rPr sz="1600" b="1" spc="-5" dirty="0">
                <a:latin typeface="Arial "/>
                <a:cs typeface="Calibri"/>
              </a:rPr>
              <a:t>l</a:t>
            </a:r>
            <a:r>
              <a:rPr sz="1600" b="1" spc="2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Bomb</a:t>
            </a:r>
            <a:r>
              <a:rPr sz="1600" b="1" spc="-5" dirty="0">
                <a:latin typeface="Arial "/>
                <a:cs typeface="Calibri"/>
              </a:rPr>
              <a:t>e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10" dirty="0">
                <a:latin typeface="Arial "/>
                <a:cs typeface="Calibri"/>
              </a:rPr>
              <a:t>os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spc="1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Col</a:t>
            </a:r>
            <a:r>
              <a:rPr sz="1600" b="1" dirty="0">
                <a:latin typeface="Arial "/>
                <a:cs typeface="Calibri"/>
              </a:rPr>
              <a:t>o</a:t>
            </a:r>
            <a:r>
              <a:rPr sz="1600" b="1" spc="-10" dirty="0">
                <a:latin typeface="Arial "/>
                <a:cs typeface="Calibri"/>
              </a:rPr>
              <a:t>mb</a:t>
            </a:r>
            <a:r>
              <a:rPr sz="1600" b="1" dirty="0">
                <a:latin typeface="Arial "/>
                <a:cs typeface="Calibri"/>
              </a:rPr>
              <a:t>i</a:t>
            </a:r>
            <a:r>
              <a:rPr sz="1600" b="1" spc="-10" dirty="0">
                <a:latin typeface="Arial "/>
                <a:cs typeface="Calibri"/>
              </a:rPr>
              <a:t>a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ocu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rt</a:t>
            </a:r>
            <a:r>
              <a:rPr sz="1600" spc="-5" dirty="0">
                <a:latin typeface="Arial "/>
                <a:cs typeface="Calibri"/>
              </a:rPr>
              <a:t>icular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cion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0" dirty="0">
                <a:latin typeface="Arial "/>
                <a:cs typeface="Calibri"/>
              </a:rPr>
              <a:t>n</a:t>
            </a:r>
            <a:r>
              <a:rPr sz="1600" spc="-2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t</a:t>
            </a:r>
            <a:r>
              <a:rPr sz="1600" spc="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tucional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p</a:t>
            </a:r>
            <a:r>
              <a:rPr sz="1600" spc="-10" dirty="0">
                <a:latin typeface="Arial "/>
                <a:cs typeface="Calibri"/>
              </a:rPr>
              <a:t>obl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ción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eres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5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vicio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0" dirty="0">
                <a:latin typeface="Arial "/>
                <a:cs typeface="Calibri"/>
              </a:rPr>
              <a:t>ú</a:t>
            </a:r>
            <a:r>
              <a:rPr sz="1600" spc="-5" dirty="0">
                <a:latin typeface="Arial "/>
                <a:cs typeface="Calibri"/>
              </a:rPr>
              <a:t>blico</a:t>
            </a:r>
            <a:r>
              <a:rPr sz="1600" spc="-10" dirty="0">
                <a:latin typeface="Arial "/>
                <a:cs typeface="Calibri"/>
              </a:rPr>
              <a:t> ese</a:t>
            </a:r>
            <a:r>
              <a:rPr sz="1600" spc="-5" dirty="0">
                <a:latin typeface="Arial "/>
                <a:cs typeface="Calibri"/>
              </a:rPr>
              <a:t>ncial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0" dirty="0">
                <a:latin typeface="Arial "/>
                <a:cs typeface="Calibri"/>
              </a:rPr>
              <a:t>d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Bomb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s,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adel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ó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un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vio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nális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más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u</a:t>
            </a:r>
            <a:r>
              <a:rPr sz="1600" spc="-5" dirty="0">
                <a:latin typeface="Arial "/>
                <a:cs typeface="Calibri"/>
              </a:rPr>
              <a:t>tili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dirty="0">
                <a:latin typeface="Arial "/>
                <a:cs typeface="Calibri"/>
              </a:rPr>
              <a:t>  </a:t>
            </a:r>
            <a:r>
              <a:rPr sz="1600" spc="-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5" dirty="0">
                <a:latin typeface="Arial "/>
                <a:cs typeface="Calibri"/>
              </a:rPr>
              <a:t>er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odo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v</a:t>
            </a:r>
            <a:r>
              <a:rPr sz="1600" spc="-10" dirty="0">
                <a:latin typeface="Arial "/>
                <a:cs typeface="Calibri"/>
              </a:rPr>
              <a:t>alua</a:t>
            </a:r>
            <a:r>
              <a:rPr sz="1600" dirty="0">
                <a:latin typeface="Arial "/>
                <a:cs typeface="Calibri"/>
              </a:rPr>
              <a:t>d</a:t>
            </a:r>
            <a:r>
              <a:rPr sz="1600" spc="-35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,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ello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st</a:t>
            </a:r>
            <a:r>
              <a:rPr sz="1600" spc="-10" dirty="0">
                <a:latin typeface="Arial "/>
                <a:cs typeface="Calibri"/>
              </a:rPr>
              <a:t>ab</a:t>
            </a:r>
            <a:r>
              <a:rPr sz="1600" spc="0" dirty="0">
                <a:latin typeface="Arial "/>
                <a:cs typeface="Calibri"/>
              </a:rPr>
              <a:t>l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ció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di</a:t>
            </a:r>
            <a:r>
              <a:rPr sz="1600" spc="-3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ere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nal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ión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que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ondicionan</a:t>
            </a:r>
            <a:r>
              <a:rPr sz="1600" spc="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ne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esidades</a:t>
            </a:r>
            <a:r>
              <a:rPr sz="1600" spc="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posibilidades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 err="1">
                <a:latin typeface="Arial "/>
                <a:cs typeface="Calibri"/>
              </a:rPr>
              <a:t>los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usuarios</a:t>
            </a:r>
            <a:r>
              <a:rPr sz="1600" dirty="0" smtClean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13"/>
              </a:spcBef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CO" sz="1100" dirty="0" smtClean="0">
              <a:latin typeface="Arial "/>
            </a:endParaRPr>
          </a:p>
          <a:p>
            <a:pPr marL="12700" marR="7620" algn="just">
              <a:lnSpc>
                <a:spcPct val="100000"/>
              </a:lnSpc>
            </a:pPr>
            <a:r>
              <a:rPr sz="1600" spc="-10" dirty="0" err="1" smtClean="0">
                <a:latin typeface="Arial "/>
                <a:cs typeface="Calibri"/>
              </a:rPr>
              <a:t>En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5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sigui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g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fi</a:t>
            </a:r>
            <a:r>
              <a:rPr sz="1600" spc="-1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i</a:t>
            </a:r>
            <a:r>
              <a:rPr lang="es-CO" sz="1600" spc="0" dirty="0" smtClean="0">
                <a:latin typeface="Arial "/>
                <a:cs typeface="Calibri"/>
              </a:rPr>
              <a:t>n</a:t>
            </a:r>
            <a:r>
              <a:rPr lang="es-CO" sz="1600" spc="-5" dirty="0" smtClean="0">
                <a:latin typeface="Arial "/>
                <a:cs typeface="Calibri"/>
              </a:rPr>
              <a:t>di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c</a:t>
            </a:r>
            <a:r>
              <a:rPr lang="es-CO" sz="1600" spc="-5" dirty="0" smtClean="0">
                <a:latin typeface="Arial "/>
                <a:cs typeface="Calibri"/>
              </a:rPr>
              <a:t>ual</a:t>
            </a:r>
            <a:r>
              <a:rPr lang="es-CO" sz="160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so</a:t>
            </a:r>
            <a:r>
              <a:rPr sz="1600" spc="-10" dirty="0" smtClean="0">
                <a:latin typeface="Arial "/>
                <a:cs typeface="Calibri"/>
              </a:rPr>
              <a:t>n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los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ana</a:t>
            </a:r>
            <a:r>
              <a:rPr lang="es-CO" sz="1600" spc="5" dirty="0" smtClean="0">
                <a:latin typeface="Arial "/>
                <a:cs typeface="Calibri"/>
              </a:rPr>
              <a:t>l</a:t>
            </a:r>
            <a:r>
              <a:rPr lang="es-CO" sz="1600" spc="-10" dirty="0" smtClean="0">
                <a:latin typeface="Arial "/>
                <a:cs typeface="Calibri"/>
              </a:rPr>
              <a:t>es utilizados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lang="es-CO" sz="1600" spc="-15" dirty="0" smtClean="0">
                <a:latin typeface="Arial "/>
                <a:cs typeface="Calibri"/>
              </a:rPr>
              <a:t>m</a:t>
            </a:r>
            <a:r>
              <a:rPr lang="es-CO" sz="1600" dirty="0" smtClean="0">
                <a:latin typeface="Arial "/>
                <a:cs typeface="Calibri"/>
              </a:rPr>
              <a:t>á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f</a:t>
            </a:r>
            <a:r>
              <a:rPr sz="1600" spc="-15" dirty="0" err="1" smtClean="0">
                <a:latin typeface="Arial "/>
                <a:cs typeface="Calibri"/>
              </a:rPr>
              <a:t>r</a:t>
            </a:r>
            <a:r>
              <a:rPr lang="es-CO" sz="1600" spc="-1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u</a:t>
            </a:r>
            <a:r>
              <a:rPr lang="es-CO" sz="1600" spc="-5" dirty="0" smtClean="0">
                <a:latin typeface="Arial "/>
                <a:cs typeface="Calibri"/>
              </a:rPr>
              <a:t>e</a:t>
            </a:r>
            <a:r>
              <a:rPr lang="es-CO" sz="1600" spc="-20" dirty="0" smtClean="0">
                <a:latin typeface="Arial "/>
                <a:cs typeface="Calibri"/>
              </a:rPr>
              <a:t>nt</a:t>
            </a:r>
            <a:r>
              <a:rPr lang="es-CO" sz="1600" spc="-5" dirty="0" smtClean="0">
                <a:latin typeface="Arial "/>
                <a:cs typeface="Calibri"/>
              </a:rPr>
              <a:t>es para </a:t>
            </a:r>
            <a:r>
              <a:rPr lang="es-CO" sz="1600" spc="-5" dirty="0" smtClean="0">
                <a:latin typeface="Arial "/>
                <a:cs typeface="Calibri"/>
              </a:rPr>
              <a:t>la </a:t>
            </a:r>
            <a:r>
              <a:rPr lang="es-CO" sz="1600" spc="-5" dirty="0" smtClean="0">
                <a:latin typeface="Arial "/>
                <a:cs typeface="Calibri"/>
              </a:rPr>
              <a:t>solicitud peticiones.</a:t>
            </a:r>
            <a:endParaRPr sz="1600" dirty="0">
              <a:latin typeface="Arial 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04334"/>
              </p:ext>
            </p:extLst>
          </p:nvPr>
        </p:nvGraphicFramePr>
        <p:xfrm>
          <a:off x="1676243" y="3619219"/>
          <a:ext cx="4787900" cy="17240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366569610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158323817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69379038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Etiquetas de fila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Seleccione el (los) canal(es) de contacto utilizado (s)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1098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Atención Personalizada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3,70%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97049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Buzón de sugerencias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89753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Chat institucional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8,64%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63625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Correo electrónico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64,20%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7481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Radicación personal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80456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Teléfono o celular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20,99%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85086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81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739931"/>
                  </a:ext>
                </a:extLst>
              </a:tr>
            </a:tbl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526325"/>
              </p:ext>
            </p:extLst>
          </p:nvPr>
        </p:nvGraphicFramePr>
        <p:xfrm>
          <a:off x="6768352" y="3195357"/>
          <a:ext cx="4374777" cy="2568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452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1846730" y="346686"/>
            <a:ext cx="8077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000" b="1" spc="-10" dirty="0">
                <a:latin typeface="Arial "/>
                <a:cs typeface="Calibri"/>
              </a:rPr>
              <a:t>2.2</a:t>
            </a:r>
            <a:r>
              <a:rPr sz="2000" b="1" spc="20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ENCU</a:t>
            </a:r>
            <a:r>
              <a:rPr sz="2000" b="1" spc="-20" dirty="0">
                <a:latin typeface="Arial "/>
                <a:cs typeface="Calibri"/>
              </a:rPr>
              <a:t>E</a:t>
            </a:r>
            <a:r>
              <a:rPr sz="2000" b="1" spc="-25" dirty="0">
                <a:latin typeface="Arial "/>
                <a:cs typeface="Calibri"/>
              </a:rPr>
              <a:t>S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1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DILIGENCIA</a:t>
            </a:r>
            <a:r>
              <a:rPr sz="2000" b="1" spc="-50" dirty="0">
                <a:latin typeface="Arial "/>
                <a:cs typeface="Calibri"/>
              </a:rPr>
              <a:t>D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70" dirty="0">
                <a:latin typeface="Arial "/>
                <a:cs typeface="Calibri"/>
              </a:rPr>
              <a:t> </a:t>
            </a:r>
            <a:r>
              <a:rPr sz="2000" b="1" spc="-20" dirty="0">
                <a:latin typeface="Arial "/>
                <a:cs typeface="Calibri"/>
              </a:rPr>
              <a:t>P</a:t>
            </a:r>
            <a:r>
              <a:rPr sz="2000" b="1" spc="-10" dirty="0">
                <a:latin typeface="Arial "/>
                <a:cs typeface="Calibri"/>
              </a:rPr>
              <a:t>OR</a:t>
            </a:r>
            <a:r>
              <a:rPr sz="2000" b="1" spc="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DE</a:t>
            </a:r>
            <a:r>
              <a:rPr sz="2000" b="1" spc="-100" dirty="0">
                <a:latin typeface="Arial "/>
                <a:cs typeface="Calibri"/>
              </a:rPr>
              <a:t>P</a:t>
            </a:r>
            <a:r>
              <a:rPr sz="2000" b="1" spc="-20" dirty="0">
                <a:latin typeface="Arial "/>
                <a:cs typeface="Calibri"/>
              </a:rPr>
              <a:t>AR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25" dirty="0">
                <a:latin typeface="Arial "/>
                <a:cs typeface="Calibri"/>
              </a:rPr>
              <a:t>M</a:t>
            </a:r>
            <a:r>
              <a:rPr sz="2000" b="1" spc="-10" dirty="0">
                <a:latin typeface="Arial "/>
                <a:cs typeface="Calibri"/>
              </a:rPr>
              <a:t>EN</a:t>
            </a:r>
            <a:r>
              <a:rPr sz="2000" b="1" spc="-50" dirty="0">
                <a:latin typeface="Arial "/>
                <a:cs typeface="Calibri"/>
              </a:rPr>
              <a:t>T</a:t>
            </a:r>
            <a:r>
              <a:rPr sz="2000" b="1" spc="-10" dirty="0">
                <a:latin typeface="Arial "/>
                <a:cs typeface="Calibri"/>
              </a:rPr>
              <a:t>O</a:t>
            </a:r>
            <a:endParaRPr sz="2000" dirty="0">
              <a:latin typeface="Arial 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212" y="3486112"/>
            <a:ext cx="10829364" cy="1454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</a:pPr>
            <a:r>
              <a:rPr sz="1400" spc="-20" dirty="0" smtClean="0">
                <a:latin typeface="Arial "/>
                <a:cs typeface="Calibri"/>
              </a:rPr>
              <a:t>D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a</a:t>
            </a:r>
            <a:r>
              <a:rPr sz="1400" spc="-20" dirty="0" smtClean="0">
                <a:latin typeface="Arial "/>
                <a:cs typeface="Calibri"/>
              </a:rPr>
              <a:t>n</a:t>
            </a:r>
            <a:r>
              <a:rPr sz="1400" spc="-25" dirty="0" smtClean="0">
                <a:latin typeface="Arial "/>
                <a:cs typeface="Calibri"/>
              </a:rPr>
              <a:t>t</a:t>
            </a:r>
            <a:r>
              <a:rPr sz="1400" spc="-5" dirty="0" smtClean="0">
                <a:latin typeface="Arial "/>
                <a:cs typeface="Calibri"/>
              </a:rPr>
              <a:t>erior</a:t>
            </a:r>
            <a:r>
              <a:rPr sz="1400" spc="70" dirty="0" smtClean="0">
                <a:latin typeface="Arial "/>
                <a:cs typeface="Calibri"/>
              </a:rPr>
              <a:t> </a:t>
            </a:r>
            <a:r>
              <a:rPr lang="es-CO" sz="1400" spc="-10" dirty="0" smtClean="0">
                <a:latin typeface="Arial "/>
                <a:cs typeface="Calibri"/>
              </a:rPr>
              <a:t>g</a:t>
            </a:r>
            <a:r>
              <a:rPr lang="es-CO" sz="1400" spc="-25" dirty="0" smtClean="0">
                <a:latin typeface="Arial "/>
                <a:cs typeface="Calibri"/>
              </a:rPr>
              <a:t>rá</a:t>
            </a:r>
            <a:r>
              <a:rPr lang="es-CO" sz="1400" spc="-5" dirty="0" smtClean="0">
                <a:latin typeface="Arial "/>
                <a:cs typeface="Calibri"/>
              </a:rPr>
              <a:t>fi</a:t>
            </a:r>
            <a:r>
              <a:rPr lang="es-CO" sz="1400" spc="-20" dirty="0" smtClean="0">
                <a:latin typeface="Arial "/>
                <a:cs typeface="Calibri"/>
              </a:rPr>
              <a:t>c</a:t>
            </a:r>
            <a:r>
              <a:rPr lang="es-CO" sz="1400" spc="-10" dirty="0" smtClean="0">
                <a:latin typeface="Arial "/>
                <a:cs typeface="Calibri"/>
              </a:rPr>
              <a:t>a</a:t>
            </a:r>
            <a:r>
              <a:rPr sz="1400" spc="8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podemos</a:t>
            </a:r>
            <a:r>
              <a:rPr sz="1400" spc="75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onc</a:t>
            </a:r>
            <a:r>
              <a:rPr sz="1400" dirty="0" err="1" smtClean="0">
                <a:latin typeface="Arial "/>
                <a:cs typeface="Calibri"/>
              </a:rPr>
              <a:t>lui</a:t>
            </a:r>
            <a:r>
              <a:rPr sz="1400" spc="-5" dirty="0" err="1" smtClean="0">
                <a:latin typeface="Arial "/>
                <a:cs typeface="Calibri"/>
              </a:rPr>
              <a:t>r</a:t>
            </a:r>
            <a:r>
              <a:rPr sz="1400" spc="70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q</a:t>
            </a:r>
            <a:r>
              <a:rPr sz="1400" spc="-10" dirty="0" smtClean="0">
                <a:latin typeface="Arial "/>
                <a:cs typeface="Calibri"/>
              </a:rPr>
              <a:t>ue</a:t>
            </a:r>
            <a:r>
              <a:rPr sz="1400" spc="8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los</a:t>
            </a:r>
            <a:r>
              <a:rPr sz="1400" spc="60" dirty="0" smtClean="0">
                <a:latin typeface="Arial "/>
                <a:cs typeface="Calibri"/>
              </a:rPr>
              <a:t> </a:t>
            </a:r>
            <a:r>
              <a:rPr lang="es-CO" sz="1400" dirty="0" err="1">
                <a:latin typeface="Arial "/>
                <a:cs typeface="Calibri"/>
              </a:rPr>
              <a:t>D</a:t>
            </a:r>
            <a:r>
              <a:rPr sz="1400" spc="-10" dirty="0" err="1" smtClean="0">
                <a:latin typeface="Arial "/>
                <a:cs typeface="Calibri"/>
              </a:rPr>
              <a:t>epar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spc="-10" dirty="0" err="1" smtClean="0">
                <a:latin typeface="Arial "/>
                <a:cs typeface="Calibri"/>
              </a:rPr>
              <a:t>am</a:t>
            </a:r>
            <a:r>
              <a:rPr sz="1400" spc="-5" dirty="0" err="1" smtClean="0">
                <a:latin typeface="Arial "/>
                <a:cs typeface="Calibri"/>
              </a:rPr>
              <a:t>e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25" dirty="0" err="1" smtClean="0">
                <a:latin typeface="Arial "/>
                <a:cs typeface="Calibri"/>
              </a:rPr>
              <a:t>t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d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spc="75" dirty="0" smtClean="0">
                <a:latin typeface="Arial "/>
                <a:cs typeface="Calibri"/>
              </a:rPr>
              <a:t> </a:t>
            </a:r>
            <a:r>
              <a:rPr lang="es-CO" sz="1400" spc="-10" dirty="0" smtClean="0">
                <a:latin typeface="Arial "/>
                <a:cs typeface="Calibri"/>
              </a:rPr>
              <a:t>Antioquia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lang="es-CO" sz="1400" spc="-5" dirty="0" smtClean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Atlántico, Boyacá, Cundinamarca, La Guajira, Meta, Nariño, Tolima y Valle del Cauca</a:t>
            </a:r>
            <a:r>
              <a:rPr lang="es-CO" sz="1400" spc="80" dirty="0" smtClean="0">
                <a:latin typeface="Arial "/>
                <a:cs typeface="Calibri"/>
              </a:rPr>
              <a:t>, </a:t>
            </a:r>
            <a:r>
              <a:rPr sz="1400" spc="-10" dirty="0" err="1" smtClean="0">
                <a:latin typeface="Arial "/>
                <a:cs typeface="Calibri"/>
              </a:rPr>
              <a:t>fue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on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spc="1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spc="7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que </a:t>
            </a:r>
            <a:r>
              <a:rPr sz="1400" spc="-10" dirty="0" err="1" smtClean="0">
                <a:latin typeface="Arial "/>
                <a:cs typeface="Calibri"/>
              </a:rPr>
              <a:t>más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se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5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on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ntidad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me</a:t>
            </a:r>
            <a:r>
              <a:rPr sz="1400" spc="-5" dirty="0" err="1" smtClean="0">
                <a:latin typeface="Arial "/>
                <a:cs typeface="Calibri"/>
              </a:rPr>
              <a:t>dia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10" dirty="0" err="1" smtClean="0">
                <a:latin typeface="Arial "/>
                <a:cs typeface="Calibri"/>
              </a:rPr>
              <a:t>te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dis</a:t>
            </a:r>
            <a:r>
              <a:rPr sz="1400" spc="-15" dirty="0" err="1" smtClean="0">
                <a:latin typeface="Arial "/>
                <a:cs typeface="Calibri"/>
              </a:rPr>
              <a:t>t</a:t>
            </a:r>
            <a:r>
              <a:rPr sz="1400" spc="-5" dirty="0" err="1" smtClean="0">
                <a:latin typeface="Arial "/>
                <a:cs typeface="Calibri"/>
              </a:rPr>
              <a:t>in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70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10" dirty="0" err="1" smtClean="0">
                <a:latin typeface="Arial "/>
                <a:cs typeface="Calibri"/>
              </a:rPr>
              <a:t>nal</a:t>
            </a:r>
            <a:r>
              <a:rPr sz="1400" spc="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0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de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7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nci</a:t>
            </a:r>
            <a:r>
              <a:rPr sz="1400" dirty="0" err="1" smtClean="0">
                <a:latin typeface="Arial "/>
                <a:cs typeface="Calibri"/>
              </a:rPr>
              <a:t>ó</a:t>
            </a:r>
            <a:r>
              <a:rPr sz="1400" spc="-10" dirty="0" err="1" smtClean="0">
                <a:latin typeface="Arial "/>
                <a:cs typeface="Calibri"/>
              </a:rPr>
              <a:t>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c</a:t>
            </a:r>
            <a:r>
              <a:rPr sz="1400" spc="-5" dirty="0" err="1" smtClean="0">
                <a:latin typeface="Arial "/>
                <a:cs typeface="Calibri"/>
              </a:rPr>
              <a:t>u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s</a:t>
            </a:r>
            <a:r>
              <a:rPr sz="1400" spc="-10" dirty="0" smtClean="0">
                <a:latin typeface="Arial "/>
                <a:cs typeface="Calibri"/>
              </a:rPr>
              <a:t>o</a:t>
            </a:r>
            <a:r>
              <a:rPr sz="1400" spc="-5" dirty="0" smtClean="0">
                <a:latin typeface="Arial "/>
                <a:cs typeface="Calibri"/>
              </a:rPr>
              <a:t>n: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Atención</a:t>
            </a:r>
            <a:r>
              <a:rPr sz="1400" spc="-5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p</a:t>
            </a:r>
            <a:r>
              <a:rPr sz="1400" spc="-1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ese</a:t>
            </a:r>
            <a:r>
              <a:rPr sz="1400" spc="-5" dirty="0" err="1" smtClean="0">
                <a:latin typeface="Arial "/>
                <a:cs typeface="Calibri"/>
              </a:rPr>
              <a:t>ncial</a:t>
            </a:r>
            <a:r>
              <a:rPr lang="es-CO" sz="1400" spc="-5" dirty="0" smtClean="0">
                <a:latin typeface="Arial "/>
                <a:cs typeface="Calibri"/>
              </a:rPr>
              <a:t>, </a:t>
            </a:r>
            <a:r>
              <a:rPr lang="es-CO" sz="1400" spc="-5" dirty="0" smtClean="0">
                <a:latin typeface="Arial "/>
                <a:cs typeface="Calibri"/>
              </a:rPr>
              <a:t>Buzón de Sugerencias</a:t>
            </a:r>
            <a:r>
              <a:rPr lang="es-CO" sz="1400" spc="-5" dirty="0">
                <a:latin typeface="Arial "/>
                <a:cs typeface="Calibri"/>
              </a:rPr>
              <a:t>, Chat </a:t>
            </a:r>
            <a:r>
              <a:rPr lang="es-CO" sz="1400" spc="-5" dirty="0" smtClean="0">
                <a:latin typeface="Arial "/>
                <a:cs typeface="Calibri"/>
              </a:rPr>
              <a:t>institucional, </a:t>
            </a:r>
            <a:r>
              <a:rPr lang="es-CO" sz="1400" dirty="0">
                <a:latin typeface="Arial "/>
                <a:cs typeface="Calibri"/>
              </a:rPr>
              <a:t>Correo Electrónico, </a:t>
            </a:r>
            <a:r>
              <a:rPr lang="es-CO" sz="1400" dirty="0" smtClean="0">
                <a:latin typeface="Arial "/>
                <a:cs typeface="Calibri"/>
              </a:rPr>
              <a:t>Radicación personal, </a:t>
            </a:r>
            <a:r>
              <a:rPr lang="es-CO" sz="1400" dirty="0">
                <a:latin typeface="Arial "/>
                <a:cs typeface="Calibri"/>
              </a:rPr>
              <a:t>Teléfono fijo </a:t>
            </a:r>
            <a:r>
              <a:rPr sz="1400" dirty="0" smtClean="0">
                <a:latin typeface="Arial "/>
                <a:cs typeface="Calibri"/>
              </a:rPr>
              <a:t>q</a:t>
            </a:r>
            <a:r>
              <a:rPr sz="1400" spc="-10" dirty="0" smtClean="0">
                <a:latin typeface="Arial "/>
                <a:cs typeface="Calibri"/>
              </a:rPr>
              <a:t>ue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s</a:t>
            </a:r>
            <a:r>
              <a:rPr sz="1400" spc="-10" dirty="0" smtClean="0">
                <a:latin typeface="Arial "/>
                <a:cs typeface="Calibri"/>
              </a:rPr>
              <a:t>on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10" dirty="0" err="1" smtClean="0">
                <a:latin typeface="Arial "/>
                <a:cs typeface="Calibri"/>
              </a:rPr>
              <a:t>nal</a:t>
            </a:r>
            <a:r>
              <a:rPr sz="1400" spc="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20" dirty="0" smtClean="0">
                <a:latin typeface="Arial "/>
                <a:cs typeface="Calibri"/>
              </a:rPr>
              <a:t>c</a:t>
            </a:r>
            <a:r>
              <a:rPr sz="1400" dirty="0" smtClean="0">
                <a:latin typeface="Arial "/>
                <a:cs typeface="Calibri"/>
              </a:rPr>
              <a:t>o</a:t>
            </a:r>
            <a:r>
              <a:rPr sz="1400" spc="-10" dirty="0" smtClean="0">
                <a:latin typeface="Arial "/>
                <a:cs typeface="Calibri"/>
              </a:rPr>
              <a:t>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q</a:t>
            </a:r>
            <a:r>
              <a:rPr sz="1400" spc="0" dirty="0" smtClean="0">
                <a:latin typeface="Arial "/>
                <a:cs typeface="Calibri"/>
              </a:rPr>
              <a:t>u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c</a:t>
            </a:r>
            <a:r>
              <a:rPr sz="1400" spc="-5" dirty="0" err="1" smtClean="0">
                <a:latin typeface="Arial "/>
                <a:cs typeface="Calibri"/>
              </a:rPr>
              <a:t>u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10" dirty="0" err="1" smtClean="0">
                <a:latin typeface="Arial "/>
                <a:cs typeface="Calibri"/>
              </a:rPr>
              <a:t>ta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45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Di</a:t>
            </a:r>
            <a:r>
              <a:rPr sz="1400" spc="-1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cción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lang="es-CO" sz="1400" dirty="0" smtClean="0">
                <a:latin typeface="Arial "/>
                <a:cs typeface="Calibri"/>
              </a:rPr>
              <a:t> Teléfono: </a:t>
            </a:r>
            <a:r>
              <a:rPr lang="es-CO" sz="1400" spc="-5" dirty="0" smtClean="0">
                <a:latin typeface="Arial "/>
                <a:cs typeface="Calibri"/>
              </a:rPr>
              <a:t>555-79-26</a:t>
            </a:r>
            <a:r>
              <a:rPr lang="es-CO" sz="1400" spc="-5" dirty="0" smtClean="0">
                <a:latin typeface="Arial "/>
                <a:cs typeface="Calibri"/>
              </a:rPr>
              <a:t>.</a:t>
            </a:r>
          </a:p>
          <a:p>
            <a:pPr marL="12700" marR="6350" algn="just">
              <a:lnSpc>
                <a:spcPct val="100000"/>
              </a:lnSpc>
            </a:pPr>
            <a:endParaRPr sz="1050" dirty="0">
              <a:latin typeface="Arial "/>
            </a:endParaRPr>
          </a:p>
          <a:p>
            <a:pPr marL="12700" marR="7620" algn="just">
              <a:lnSpc>
                <a:spcPct val="100200"/>
              </a:lnSpc>
            </a:pPr>
            <a:r>
              <a:rPr sz="1400" spc="-2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dicional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7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es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an</a:t>
            </a:r>
            <a:r>
              <a:rPr sz="1400" spc="-5" dirty="0">
                <a:latin typeface="Arial "/>
                <a:cs typeface="Calibri"/>
              </a:rPr>
              <a:t>ales,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Su</a:t>
            </a:r>
            <a:r>
              <a:rPr sz="1400" spc="-5" dirty="0">
                <a:latin typeface="Arial "/>
                <a:cs typeface="Calibri"/>
              </a:rPr>
              <a:t>bdi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ción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8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s</a:t>
            </a:r>
            <a:r>
              <a:rPr sz="1400" spc="-5" dirty="0">
                <a:latin typeface="Arial "/>
                <a:cs typeface="Calibri"/>
              </a:rPr>
              <a:t>t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20" dirty="0">
                <a:latin typeface="Arial "/>
                <a:cs typeface="Calibri"/>
              </a:rPr>
              <a:t>at</a:t>
            </a:r>
            <a:r>
              <a:rPr sz="1400" spc="-10" dirty="0">
                <a:latin typeface="Arial "/>
                <a:cs typeface="Calibri"/>
              </a:rPr>
              <a:t>égi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y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5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Coo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dinación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7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10" dirty="0">
                <a:latin typeface="Arial "/>
                <a:cs typeface="Calibri"/>
              </a:rPr>
              <a:t>mbe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5" dirty="0">
                <a:latin typeface="Arial "/>
                <a:cs typeface="Calibri"/>
              </a:rPr>
              <a:t>il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indó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at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5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ese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ial</a:t>
            </a:r>
            <a:r>
              <a:rPr sz="1400" dirty="0">
                <a:latin typeface="Arial "/>
                <a:cs typeface="Calibri"/>
              </a:rPr>
              <a:t>   </a:t>
            </a:r>
            <a:r>
              <a:rPr sz="1400" spc="114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5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di</a:t>
            </a:r>
            <a:r>
              <a:rPr sz="1400" spc="-45" dirty="0">
                <a:latin typeface="Arial "/>
                <a:cs typeface="Calibri"/>
              </a:rPr>
              <a:t>f</a:t>
            </a:r>
            <a:r>
              <a:rPr sz="1400" spc="-10" dirty="0">
                <a:latin typeface="Arial "/>
                <a:cs typeface="Calibri"/>
              </a:rPr>
              <a:t>ere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spaci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-5" dirty="0">
                <a:latin typeface="Arial "/>
                <a:cs typeface="Calibri"/>
              </a:rPr>
              <a:t> sociali</a:t>
            </a:r>
            <a:r>
              <a:rPr sz="1400" spc="-30" dirty="0">
                <a:latin typeface="Arial "/>
                <a:cs typeface="Calibri"/>
              </a:rPr>
              <a:t>z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ión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norm</a:t>
            </a:r>
            <a:r>
              <a:rPr sz="1400" spc="-2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tivid</a:t>
            </a:r>
            <a:r>
              <a:rPr sz="1400" spc="-10" dirty="0">
                <a:latin typeface="Arial "/>
                <a:cs typeface="Calibri"/>
              </a:rPr>
              <a:t>ad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y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ctivid</a:t>
            </a:r>
            <a:r>
              <a:rPr sz="1400" spc="-10" dirty="0">
                <a:latin typeface="Arial "/>
                <a:cs typeface="Calibri"/>
              </a:rPr>
              <a:t>ad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bombe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5" dirty="0">
                <a:latin typeface="Arial "/>
                <a:cs typeface="Calibri"/>
              </a:rPr>
              <a:t>il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30" dirty="0">
                <a:latin typeface="Arial "/>
                <a:cs typeface="Calibri"/>
              </a:rPr>
              <a:t>f</a:t>
            </a:r>
            <a:r>
              <a:rPr sz="1400" spc="-10" dirty="0">
                <a:latin typeface="Arial "/>
                <a:cs typeface="Calibri"/>
              </a:rPr>
              <a:t>ormidad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on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planeación</a:t>
            </a:r>
            <a:r>
              <a:rPr sz="1400" spc="3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st</a:t>
            </a:r>
            <a:r>
              <a:rPr sz="1400" spc="-10" dirty="0">
                <a:latin typeface="Arial "/>
                <a:cs typeface="Calibri"/>
              </a:rPr>
              <a:t>ablecid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.</a:t>
            </a:r>
            <a:endParaRPr sz="1400" dirty="0">
              <a:latin typeface="Arial "/>
              <a:cs typeface="Calibri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373595"/>
              </p:ext>
            </p:extLst>
          </p:nvPr>
        </p:nvGraphicFramePr>
        <p:xfrm>
          <a:off x="2572871" y="742912"/>
          <a:ext cx="70103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26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1048362" y="990906"/>
            <a:ext cx="10507143" cy="140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50"/>
              </a:lnSpc>
              <a:spcBef>
                <a:spcPts val="9"/>
              </a:spcBef>
            </a:pPr>
            <a:endParaRPr sz="55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300" spc="-1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Su</a:t>
            </a:r>
            <a:r>
              <a:rPr sz="1300" spc="0" dirty="0">
                <a:latin typeface="Arial "/>
                <a:cs typeface="Calibri"/>
              </a:rPr>
              <a:t>b</a:t>
            </a:r>
            <a:r>
              <a:rPr sz="1300" spc="-5" dirty="0">
                <a:latin typeface="Arial "/>
                <a:cs typeface="Calibri"/>
              </a:rPr>
              <a:t>di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2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tégi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7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Coo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dinación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mbe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il,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20" dirty="0">
                <a:latin typeface="Arial "/>
                <a:cs typeface="Calibri"/>
              </a:rPr>
              <a:t>nf</a:t>
            </a:r>
            <a:r>
              <a:rPr sz="1300" spc="-10" dirty="0">
                <a:latin typeface="Arial "/>
                <a:cs typeface="Calibri"/>
              </a:rPr>
              <a:t>ormidad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4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m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5" dirty="0">
                <a:latin typeface="Arial "/>
                <a:cs typeface="Calibri"/>
              </a:rPr>
              <a:t>si</a:t>
            </a:r>
            <a:r>
              <a:rPr sz="1300" dirty="0">
                <a:latin typeface="Arial "/>
                <a:cs typeface="Calibri"/>
              </a:rPr>
              <a:t>ó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ntidad,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ade</a:t>
            </a:r>
            <a:r>
              <a:rPr sz="1300" spc="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ó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man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5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6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s di</a:t>
            </a:r>
            <a:r>
              <a:rPr sz="1300" spc="-45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ere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5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pos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op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2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os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mbe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iles,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g</a:t>
            </a:r>
            <a:r>
              <a:rPr sz="1300" spc="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spc="-5" dirty="0">
                <a:latin typeface="Arial "/>
                <a:cs typeface="Calibri"/>
              </a:rPr>
              <a:t>ern</a:t>
            </a:r>
            <a:r>
              <a:rPr sz="1300" spc="-10" dirty="0">
                <a:latin typeface="Arial "/>
                <a:cs typeface="Calibri"/>
              </a:rPr>
              <a:t>am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s,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r</a:t>
            </a:r>
            <a:r>
              <a:rPr sz="1300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5" dirty="0">
                <a:latin typeface="Arial "/>
                <a:cs typeface="Calibri"/>
              </a:rPr>
              <a:t>oriales,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son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jur</a:t>
            </a:r>
            <a:r>
              <a:rPr sz="1300" dirty="0">
                <a:latin typeface="Arial "/>
                <a:cs typeface="Calibri"/>
              </a:rPr>
              <a:t>í</a:t>
            </a:r>
            <a:r>
              <a:rPr sz="1300" spc="-5" dirty="0">
                <a:latin typeface="Arial "/>
                <a:cs typeface="Calibri"/>
              </a:rPr>
              <a:t>di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5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5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ad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10" dirty="0">
                <a:latin typeface="Arial "/>
                <a:cs typeface="Calibri"/>
              </a:rPr>
              <a:t>nía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5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g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al,</a:t>
            </a:r>
            <a:r>
              <a:rPr sz="1300" spc="5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orie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do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q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hac</a:t>
            </a:r>
            <a:r>
              <a:rPr sz="1300" spc="-5" dirty="0">
                <a:latin typeface="Arial "/>
                <a:cs typeface="Calibri"/>
              </a:rPr>
              <a:t>er in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tucional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a</a:t>
            </a:r>
            <a:r>
              <a:rPr sz="1300" spc="-10" dirty="0">
                <a:latin typeface="Arial "/>
                <a:cs typeface="Calibri"/>
              </a:rPr>
              <a:t>cional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mbe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s,</a:t>
            </a:r>
            <a:r>
              <a:rPr sz="1300" spc="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3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bi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ci</a:t>
            </a:r>
            <a:r>
              <a:rPr sz="1300" dirty="0">
                <a:latin typeface="Arial "/>
                <a:cs typeface="Calibri"/>
              </a:rPr>
              <a:t>ó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</a:t>
            </a:r>
            <a:r>
              <a:rPr sz="130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io</a:t>
            </a:r>
            <a:r>
              <a:rPr sz="1300" spc="13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ú</a:t>
            </a:r>
            <a:r>
              <a:rPr sz="1300" spc="-5" dirty="0">
                <a:latin typeface="Arial "/>
                <a:cs typeface="Calibri"/>
              </a:rPr>
              <a:t>bli</a:t>
            </a:r>
            <a:r>
              <a:rPr sz="1300" spc="-1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sen</a:t>
            </a:r>
            <a:r>
              <a:rPr sz="1300" spc="-5" dirty="0">
                <a:latin typeface="Arial "/>
                <a:cs typeface="Calibri"/>
              </a:rPr>
              <a:t>cial</a:t>
            </a:r>
            <a:r>
              <a:rPr sz="1300" spc="14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esp</a:t>
            </a:r>
            <a:r>
              <a:rPr sz="1300" spc="-5" dirty="0">
                <a:latin typeface="Arial "/>
                <a:cs typeface="Calibri"/>
              </a:rPr>
              <a:t>ecia</a:t>
            </a:r>
            <a:r>
              <a:rPr sz="1300" dirty="0">
                <a:latin typeface="Arial "/>
                <a:cs typeface="Calibri"/>
              </a:rPr>
              <a:t>l</a:t>
            </a:r>
            <a:r>
              <a:rPr sz="1300" spc="-5" dirty="0">
                <a:latin typeface="Arial "/>
                <a:cs typeface="Calibri"/>
              </a:rPr>
              <a:t>.</a:t>
            </a:r>
            <a:r>
              <a:rPr sz="1300" spc="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spc="-10" dirty="0">
                <a:latin typeface="Arial "/>
                <a:cs typeface="Calibri"/>
              </a:rPr>
              <a:t>eg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ha</a:t>
            </a:r>
            <a:r>
              <a:rPr sz="1300" spc="1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ojado</a:t>
            </a:r>
            <a:r>
              <a:rPr sz="1300" spc="-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spc="-25" dirty="0">
                <a:latin typeface="Arial "/>
                <a:cs typeface="Calibri"/>
              </a:rPr>
              <a:t>m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esultado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una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iná</a:t>
            </a:r>
            <a:r>
              <a:rPr sz="1300" spc="-20" dirty="0">
                <a:latin typeface="Arial "/>
                <a:cs typeface="Calibri"/>
              </a:rPr>
              <a:t>m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</a:t>
            </a:r>
            <a:r>
              <a:rPr sz="1300" spc="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egio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1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nst</a:t>
            </a:r>
            <a:r>
              <a:rPr sz="1300" spc="-5" dirty="0">
                <a:latin typeface="Arial "/>
                <a:cs typeface="Calibri"/>
              </a:rPr>
              <a:t>ituc</a:t>
            </a:r>
            <a:r>
              <a:rPr sz="1300" spc="5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s,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sibi</a:t>
            </a:r>
            <a:r>
              <a:rPr sz="1300" spc="-5" dirty="0">
                <a:latin typeface="Arial "/>
                <a:cs typeface="Calibri"/>
              </a:rPr>
              <a:t>li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ando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1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5" dirty="0">
                <a:latin typeface="Arial "/>
                <a:cs typeface="Calibri"/>
              </a:rPr>
              <a:t>aleci</a:t>
            </a:r>
            <a:r>
              <a:rPr sz="1300" spc="-10" dirty="0">
                <a:latin typeface="Arial "/>
                <a:cs typeface="Calibri"/>
              </a:rPr>
              <a:t>m</a:t>
            </a:r>
            <a:r>
              <a:rPr sz="1300" spc="-5" dirty="0">
                <a:latin typeface="Arial "/>
                <a:cs typeface="Calibri"/>
              </a:rPr>
              <a:t>ie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25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m</a:t>
            </a:r>
            <a:r>
              <a:rPr sz="1300" spc="-25" dirty="0">
                <a:latin typeface="Arial "/>
                <a:cs typeface="Calibri"/>
              </a:rPr>
              <a:t>at</a:t>
            </a:r>
            <a:r>
              <a:rPr sz="1300" spc="-5" dirty="0">
                <a:latin typeface="Arial "/>
                <a:cs typeface="Calibri"/>
              </a:rPr>
              <a:t>eria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5" dirty="0">
                <a:latin typeface="Arial "/>
                <a:cs typeface="Calibri"/>
              </a:rPr>
              <a:t>ra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nor</a:t>
            </a:r>
            <a:r>
              <a:rPr sz="1300" spc="-20" dirty="0">
                <a:latin typeface="Arial "/>
                <a:cs typeface="Calibri"/>
              </a:rPr>
              <a:t>m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d</a:t>
            </a:r>
            <a:r>
              <a:rPr sz="1300" spc="-20" dirty="0">
                <a:latin typeface="Arial "/>
                <a:cs typeface="Calibri"/>
              </a:rPr>
              <a:t>m</a:t>
            </a:r>
            <a:r>
              <a:rPr sz="1300" spc="10" dirty="0">
                <a:latin typeface="Arial "/>
                <a:cs typeface="Calibri"/>
              </a:rPr>
              <a:t>i</a:t>
            </a:r>
            <a:r>
              <a:rPr sz="1300" spc="-5" dirty="0">
                <a:latin typeface="Arial "/>
                <a:cs typeface="Calibri"/>
              </a:rPr>
              <a:t>ni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5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-5" dirty="0">
                <a:latin typeface="Arial "/>
                <a:cs typeface="Calibri"/>
              </a:rPr>
              <a:t> nu</a:t>
            </a:r>
            <a:r>
              <a:rPr sz="1300" spc="-10" dirty="0">
                <a:latin typeface="Arial "/>
                <a:cs typeface="Calibri"/>
              </a:rPr>
              <a:t>est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os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ios,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0" dirty="0">
                <a:latin typeface="Arial "/>
                <a:cs typeface="Calibri"/>
              </a:rPr>
              <a:t>j</a:t>
            </a:r>
            <a:r>
              <a:rPr sz="1300" spc="-10" dirty="0">
                <a:latin typeface="Arial "/>
                <a:cs typeface="Calibri"/>
              </a:rPr>
              <a:t>ando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0" dirty="0">
                <a:latin typeface="Arial "/>
                <a:cs typeface="Calibri"/>
              </a:rPr>
              <a:t>í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spc="0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tu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pa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g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5" dirty="0">
                <a:latin typeface="Arial "/>
                <a:cs typeface="Calibri"/>
              </a:rPr>
              <a:t>t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eg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r</a:t>
            </a:r>
            <a:r>
              <a:rPr sz="1300" dirty="0">
                <a:latin typeface="Arial "/>
                <a:cs typeface="Calibri"/>
              </a:rPr>
              <a:t>ie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-25" dirty="0">
                <a:latin typeface="Arial "/>
                <a:cs typeface="Calibri"/>
              </a:rPr>
              <a:t>g</a:t>
            </a:r>
            <a:r>
              <a:rPr sz="1300" spc="-10" dirty="0">
                <a:latin typeface="Arial "/>
                <a:cs typeface="Calibri"/>
              </a:rPr>
              <a:t>o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ont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inc</a:t>
            </a:r>
            <a:r>
              <a:rPr sz="1300" spc="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di</a:t>
            </a:r>
            <a:r>
              <a:rPr sz="1300" spc="-35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p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2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os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4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ión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-20" dirty="0">
                <a:latin typeface="Arial "/>
                <a:cs typeface="Calibri"/>
              </a:rPr>
              <a:t>cat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tod</a:t>
            </a:r>
            <a:r>
              <a:rPr sz="1300" spc="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 </a:t>
            </a:r>
            <a:r>
              <a:rPr sz="1300" spc="-135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s</a:t>
            </a:r>
            <a:r>
              <a:rPr sz="1300" spc="-10" dirty="0">
                <a:latin typeface="Arial "/>
                <a:cs typeface="Calibri"/>
              </a:rPr>
              <a:t>us modali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ades</a:t>
            </a:r>
            <a:r>
              <a:rPr sz="1300" spc="4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incide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3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m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iales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5" dirty="0">
                <a:latin typeface="Arial "/>
                <a:cs typeface="Calibri"/>
              </a:rPr>
              <a:t>elig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osos</a:t>
            </a:r>
            <a:r>
              <a:rPr sz="1300" spc="-5" dirty="0">
                <a:latin typeface="Arial "/>
                <a:cs typeface="Calibri"/>
              </a:rPr>
              <a:t>.</a:t>
            </a:r>
            <a:endParaRPr sz="1300" dirty="0">
              <a:latin typeface="Arial "/>
              <a:cs typeface="Calibri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48362" y="592962"/>
            <a:ext cx="4213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pc="-10" dirty="0">
                <a:latin typeface="Arial "/>
                <a:cs typeface="Calibri"/>
              </a:rPr>
              <a:t>2.3</a:t>
            </a:r>
            <a:r>
              <a:rPr lang="en-US" b="1" spc="20" dirty="0">
                <a:latin typeface="Arial "/>
                <a:cs typeface="Calibri"/>
              </a:rPr>
              <a:t> </a:t>
            </a:r>
            <a:r>
              <a:rPr lang="en-US" b="1" spc="-20" dirty="0">
                <a:latin typeface="Arial "/>
                <a:cs typeface="Calibri"/>
              </a:rPr>
              <a:t>T</a:t>
            </a:r>
            <a:r>
              <a:rPr lang="en-US" b="1" spc="-10" dirty="0">
                <a:latin typeface="Arial "/>
                <a:cs typeface="Calibri"/>
              </a:rPr>
              <a:t>EM</a:t>
            </a:r>
            <a:r>
              <a:rPr lang="en-US" b="1" spc="-2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S</a:t>
            </a:r>
            <a:r>
              <a:rPr lang="en-US" b="1" spc="15" dirty="0">
                <a:latin typeface="Arial "/>
                <a:cs typeface="Calibri"/>
              </a:rPr>
              <a:t> </a:t>
            </a:r>
            <a:r>
              <a:rPr lang="en-US" b="1" spc="-15" dirty="0">
                <a:latin typeface="Arial "/>
                <a:cs typeface="Calibri"/>
              </a:rPr>
              <a:t>D</a:t>
            </a:r>
            <a:r>
              <a:rPr lang="en-US" b="1" spc="-10" dirty="0">
                <a:latin typeface="Arial "/>
                <a:cs typeface="Calibri"/>
              </a:rPr>
              <a:t>E</a:t>
            </a:r>
            <a:r>
              <a:rPr lang="en-US" b="1" spc="20" dirty="0">
                <a:latin typeface="Arial "/>
                <a:cs typeface="Calibri"/>
              </a:rPr>
              <a:t> </a:t>
            </a:r>
            <a:r>
              <a:rPr lang="en-US" b="1" spc="-2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S</a:t>
            </a:r>
            <a:r>
              <a:rPr lang="en-US" b="1" spc="-20" dirty="0">
                <a:latin typeface="Arial "/>
                <a:cs typeface="Calibri"/>
              </a:rPr>
              <a:t>E</a:t>
            </a:r>
            <a:r>
              <a:rPr lang="en-US" b="1" spc="-10" dirty="0">
                <a:latin typeface="Arial "/>
                <a:cs typeface="Calibri"/>
              </a:rPr>
              <a:t>SORÍA</a:t>
            </a:r>
            <a:endParaRPr lang="en-US" dirty="0">
              <a:latin typeface="Arial "/>
              <a:cs typeface="Calibri"/>
            </a:endParaRPr>
          </a:p>
          <a:p>
            <a:endParaRPr lang="en-US" dirty="0">
              <a:latin typeface="Arial 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467088"/>
              </p:ext>
            </p:extLst>
          </p:nvPr>
        </p:nvGraphicFramePr>
        <p:xfrm>
          <a:off x="1236756" y="3065648"/>
          <a:ext cx="4787900" cy="15335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2309323683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51579983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3904814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>
                          <a:effectLst/>
                        </a:rPr>
                        <a:t>Cuenta de Cuenta de Describa de manera breve el servicio que solicitó: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%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8186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Fortalecimiento Bomberil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16,05%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2889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Legislación Bomberil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13,58%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12353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Otros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46,91%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98566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Solicitud de Información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23,46%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218074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4192576"/>
                  </a:ext>
                </a:extLst>
              </a:tr>
            </a:tbl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911211"/>
              </p:ext>
            </p:extLst>
          </p:nvPr>
        </p:nvGraphicFramePr>
        <p:xfrm>
          <a:off x="6373906" y="2476780"/>
          <a:ext cx="457200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78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1296153" y="553069"/>
            <a:ext cx="9811117" cy="697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2.4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S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IS</a:t>
            </a:r>
            <a:r>
              <a:rPr b="1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F</a:t>
            </a:r>
            <a:r>
              <a:rPr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CCIÓN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ENCIÓN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L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US</a:t>
            </a:r>
            <a:r>
              <a:rPr b="1" spc="-4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</a:t>
            </a:r>
            <a:r>
              <a:rPr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RIO</a:t>
            </a:r>
            <a:r>
              <a:rPr lang="es-CO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: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  <a:p>
            <a:pPr>
              <a:lnSpc>
                <a:spcPts val="550"/>
              </a:lnSpc>
              <a:spcBef>
                <a:spcPts val="10"/>
              </a:spcBef>
            </a:pPr>
            <a:endParaRPr sz="55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>
              <a:lnSpc>
                <a:spcPct val="100000"/>
              </a:lnSpc>
            </a:pPr>
            <a:r>
              <a:rPr sz="1400" spc="-15" dirty="0">
                <a:latin typeface="Arial "/>
                <a:cs typeface="Calibri"/>
              </a:rPr>
              <a:t>L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h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amie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que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apli</a:t>
            </a:r>
            <a:r>
              <a:rPr sz="1400" spc="-1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ó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omp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spc="-10" dirty="0">
                <a:latin typeface="Arial "/>
                <a:cs typeface="Calibri"/>
              </a:rPr>
              <a:t>día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lang="es-CO" sz="1400" spc="-10" dirty="0">
                <a:latin typeface="Arial "/>
                <a:cs typeface="Calibri"/>
              </a:rPr>
              <a:t>6</a:t>
            </a:r>
            <a:r>
              <a:rPr sz="1400" spc="5" dirty="0" smtClean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egu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adas,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las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spc="-10" dirty="0">
                <a:latin typeface="Arial "/>
                <a:cs typeface="Calibri"/>
              </a:rPr>
              <a:t>ales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oja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siguie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es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esul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spc="-10" dirty="0">
                <a:latin typeface="Arial "/>
                <a:cs typeface="Calibri"/>
              </a:rPr>
              <a:t>ados:</a:t>
            </a:r>
            <a:endParaRPr sz="1400" dirty="0">
              <a:latin typeface="Arial "/>
              <a:cs typeface="Calibri"/>
            </a:endParaRPr>
          </a:p>
        </p:txBody>
      </p:sp>
      <p:sp>
        <p:nvSpPr>
          <p:cNvPr id="3" name="object 4"/>
          <p:cNvSpPr txBox="1"/>
          <p:nvPr/>
        </p:nvSpPr>
        <p:spPr>
          <a:xfrm>
            <a:off x="1296153" y="1553228"/>
            <a:ext cx="312344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lang="es-CO" sz="1400"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DESEMPEÑO DEL CANAL DEL CONTACTO QUE UTILIZÓ </a:t>
            </a:r>
            <a:endParaRPr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22218"/>
              </p:ext>
            </p:extLst>
          </p:nvPr>
        </p:nvGraphicFramePr>
        <p:xfrm>
          <a:off x="1227791" y="2570070"/>
          <a:ext cx="4787900" cy="17240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1975633533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15526664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10247448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¿Cómo califica el desempeño del canal de contacto que utilizó?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775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12,35%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12792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20,99%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5033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75691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61,73%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34938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3,70%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042005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5076840"/>
                  </a:ext>
                </a:extLst>
              </a:tr>
            </a:tbl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603499"/>
              </p:ext>
            </p:extLst>
          </p:nvPr>
        </p:nvGraphicFramePr>
        <p:xfrm>
          <a:off x="6427694" y="2131919"/>
          <a:ext cx="457200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567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 txBox="1"/>
          <p:nvPr/>
        </p:nvSpPr>
        <p:spPr>
          <a:xfrm>
            <a:off x="1296153" y="743069"/>
            <a:ext cx="72434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CO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CORDIALIDAD Y DISPOSICIÓN DEL SERVIDOR </a:t>
            </a:r>
            <a:endParaRPr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211201"/>
              </p:ext>
            </p:extLst>
          </p:nvPr>
        </p:nvGraphicFramePr>
        <p:xfrm>
          <a:off x="1308100" y="1895475"/>
          <a:ext cx="4787900" cy="15335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94769852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362831518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2365956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Cordialidad y disposición del servidor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0751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6,17%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83440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23,46%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3083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2,47%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54420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62,96%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6915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4,94%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930909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81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8699952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066480"/>
              </p:ext>
            </p:extLst>
          </p:nvPr>
        </p:nvGraphicFramePr>
        <p:xfrm>
          <a:off x="6454588" y="2271993"/>
          <a:ext cx="45720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0751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</TotalTime>
  <Words>1705</Words>
  <Application>Microsoft Office PowerPoint</Application>
  <PresentationFormat>Panorámica</PresentationFormat>
  <Paragraphs>280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</vt:lpstr>
      <vt:lpstr>Arial Black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Uniformes Bomberos  Colombia</dc:title>
  <dc:creator>CAMILO DUSSAN</dc:creator>
  <cp:lastModifiedBy>Atención Ciudadano</cp:lastModifiedBy>
  <cp:revision>376</cp:revision>
  <dcterms:created xsi:type="dcterms:W3CDTF">2020-09-01T14:09:05Z</dcterms:created>
  <dcterms:modified xsi:type="dcterms:W3CDTF">2022-04-19T21:35:07Z</dcterms:modified>
</cp:coreProperties>
</file>